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4165" r:id="rId6"/>
    <p:sldId id="4187" r:id="rId7"/>
    <p:sldId id="4138" r:id="rId8"/>
    <p:sldId id="4168" r:id="rId9"/>
    <p:sldId id="4171" r:id="rId10"/>
    <p:sldId id="4172" r:id="rId11"/>
    <p:sldId id="4151" r:id="rId12"/>
    <p:sldId id="4163" r:id="rId13"/>
    <p:sldId id="4179" r:id="rId14"/>
    <p:sldId id="4181" r:id="rId15"/>
    <p:sldId id="4182" r:id="rId16"/>
    <p:sldId id="4180" r:id="rId17"/>
    <p:sldId id="4196" r:id="rId18"/>
    <p:sldId id="4188" r:id="rId19"/>
    <p:sldId id="4191" r:id="rId20"/>
    <p:sldId id="4192" r:id="rId21"/>
    <p:sldId id="4194" r:id="rId22"/>
    <p:sldId id="4197" r:id="rId23"/>
    <p:sldId id="4189" r:id="rId24"/>
    <p:sldId id="4183" r:id="rId25"/>
    <p:sldId id="4185" r:id="rId26"/>
    <p:sldId id="4193" r:id="rId27"/>
    <p:sldId id="4176"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spaan" initials="ks" lastIdx="3" clrIdx="0">
    <p:extLst>
      <p:ext uri="{19B8F6BF-5375-455C-9EA6-DF929625EA0E}">
        <p15:presenceInfo xmlns:p15="http://schemas.microsoft.com/office/powerpoint/2012/main" userId="kitty spaan" providerId="None"/>
      </p:ext>
    </p:extLst>
  </p:cmAuthor>
  <p:cmAuthor id="2" name="Marieke Brandsma" initials="" lastIdx="2" clrIdx="1">
    <p:extLst>
      <p:ext uri="{19B8F6BF-5375-455C-9EA6-DF929625EA0E}">
        <p15:presenceInfo xmlns:p15="http://schemas.microsoft.com/office/powerpoint/2012/main" userId="S::m.brandsma@vvtwerktaanmorgen.nl::be264db5-f1c8-40ac-82ee-7756893a7f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3A7"/>
    <a:srgbClr val="3C0A85"/>
    <a:srgbClr val="290F57"/>
    <a:srgbClr val="9ED0DA"/>
    <a:srgbClr val="A1E7FD"/>
    <a:srgbClr val="12D1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797"/>
  </p:normalViewPr>
  <p:slideViewPr>
    <p:cSldViewPr snapToGrid="0">
      <p:cViewPr varScale="1">
        <p:scale>
          <a:sx n="83" d="100"/>
          <a:sy n="83" d="100"/>
        </p:scale>
        <p:origin x="16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57C52-AAB3-4DB1-B03F-9F85663668C5}" type="datetimeFigureOut">
              <a:rPr lang="nl-NL" smtClean="0"/>
              <a:t>26-06-2024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87A73A-6126-4DBF-9611-5D4E4C895BD7}" type="slidenum">
              <a:rPr lang="nl-NL" smtClean="0"/>
              <a:t>‹nr.›</a:t>
            </a:fld>
            <a:endParaRPr lang="nl-NL"/>
          </a:p>
        </p:txBody>
      </p:sp>
    </p:spTree>
    <p:extLst>
      <p:ext uri="{BB962C8B-B14F-4D97-AF65-F5344CB8AC3E}">
        <p14:creationId xmlns:p14="http://schemas.microsoft.com/office/powerpoint/2010/main" val="25133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Verdana" panose="020B0604030504040204" pitchFamily="34" charset="0"/>
                <a:ea typeface="Calibri" panose="020F0502020204030204" pitchFamily="34" charset="0"/>
              </a:rPr>
              <a:t>Goedemorgen allemaal!</a:t>
            </a:r>
            <a:endParaRPr lang="nl-NL" sz="1800" dirty="0">
              <a:effectLst/>
              <a:latin typeface="Calibri" panose="020F0502020204030204" pitchFamily="34" charset="0"/>
              <a:ea typeface="Calibri" panose="020F0502020204030204" pitchFamily="34" charset="0"/>
            </a:endParaRPr>
          </a:p>
          <a:p>
            <a:r>
              <a:rPr lang="nl-NL" sz="1800" dirty="0">
                <a:effectLst/>
                <a:latin typeface="Verdana" panose="020B060403050404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r>
              <a:rPr lang="nl-NL" sz="1800" dirty="0">
                <a:effectLst/>
                <a:latin typeface="Verdana" panose="020B0604030504040204" pitchFamily="34" charset="0"/>
                <a:ea typeface="Calibri" panose="020F0502020204030204" pitchFamily="34" charset="0"/>
              </a:rPr>
              <a:t>Welkom bij het webinar wat in het teken staat van de Hoe Dan-campagne. Mijn naam is Henriëtte van de Beek en ik ben samen met mijn collega Sanne Boon jullie host tijdens dit webinar. Beide zijn wij als communicatieadviseurs verbonden aan de Hoe Dan-campagne en het programma Over Morgen. </a:t>
            </a:r>
            <a:r>
              <a:rPr lang="nl-NL" sz="1800" dirty="0">
                <a:effectLst/>
                <a:latin typeface="Calibri" panose="020F0502020204030204" pitchFamily="34" charset="0"/>
                <a:ea typeface="Calibri" panose="020F0502020204030204" pitchFamily="34" charset="0"/>
              </a:rPr>
              <a:t> </a:t>
            </a:r>
          </a:p>
          <a:p>
            <a:r>
              <a:rPr lang="nl-NL" sz="1800" dirty="0">
                <a:effectLst/>
                <a:latin typeface="Calibri" panose="020F0502020204030204" pitchFamily="34" charset="0"/>
                <a:ea typeface="Calibri" panose="020F0502020204030204" pitchFamily="34" charset="0"/>
              </a:rPr>
              <a:t>Wij verzoeken jullie om camera en microfoons uit te schakelen. Vragen kan je stellen via de chat. Dit kan tijdens de presentatie en aan het einde is er nog extra tijd voor vragen.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Verdana" panose="020B0604030504040204" pitchFamily="34" charset="0"/>
                <a:ea typeface="Calibri" panose="020F0502020204030204" pitchFamily="34" charset="0"/>
              </a:rPr>
              <a:t> We beginnen met een korte video.</a:t>
            </a:r>
            <a:endParaRPr lang="nl-NL" sz="1800" dirty="0">
              <a:effectLst/>
              <a:latin typeface="Calibri" panose="020F0502020204030204" pitchFamily="34" charset="0"/>
              <a:ea typeface="Calibri" panose="020F0502020204030204" pitchFamily="34" charset="0"/>
            </a:endParaRPr>
          </a:p>
          <a:p>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487A73A-6126-4DBF-9611-5D4E4C895BD7}" type="slidenum">
              <a:rPr lang="nl-NL" smtClean="0"/>
              <a:t>1</a:t>
            </a:fld>
            <a:endParaRPr lang="nl-NL"/>
          </a:p>
        </p:txBody>
      </p:sp>
    </p:spTree>
    <p:extLst>
      <p:ext uri="{BB962C8B-B14F-4D97-AF65-F5344CB8AC3E}">
        <p14:creationId xmlns:p14="http://schemas.microsoft.com/office/powerpoint/2010/main" val="190729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a:solidFill>
                  <a:srgbClr val="002060"/>
                </a:solidFill>
                <a:latin typeface="Verdana" panose="020B0604030504040204" pitchFamily="34" charset="0"/>
                <a:ea typeface="Verdana" panose="020B0604030504040204" pitchFamily="34" charset="0"/>
              </a:rPr>
              <a:t>Leg ze bijvoorbeeld bij de koffiemachine, en vraag mensen voorafgaand aan het overleg één kaart te pakken. Bij de start van het overleg vraag je iedereen kort antwoord te geven op de vraag die op zijn of haar kaart staat. </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7A73A-6126-4DBF-9611-5D4E4C895B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97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Laagdrempelige manier om in gesprek te gaan, vragen zijn ook wat korter. Je kan hier ook individueel stil te staan. zijn ook leuk tijdens korte koffiepauze, maar ook te gebruiken tijdens een overleg.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7A73A-6126-4DBF-9611-5D4E4C895B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357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bankje wat ook in PVOM is gebruikt, komt ook hier weer terug. Staat centraal voor het gesprek. We hebben een leuk voorbeeld van hoe een organistie het bankje en de gesprekskaarten heeft ingezet.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7A73A-6126-4DBF-9611-5D4E4C895B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4055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a:t>Scheurmuur is ontwikkeld om iets nieuws te creëren wat nog niet bestaat, het wekt interesse en het springt in het oog. Het idee is dat het een constante prikkel is van de dialoog op verschillende manieren. Het is een mix van doe-opdrachten, stellingen, dilemma’s. Het idee is dat je door regelmatig de bladen vernieuwt de campagne nieuw houdt.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DE4B4-E739-4AA1-9C77-00E5E2FF25D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68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7A73A-6126-4DBF-9611-5D4E4C895B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766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Op deze pagina zie je dat ze de Hoe dan? campagne breed hebben gemaakt, op hun website, namelijk ook voor mantelzorg</a:t>
            </a:r>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7A73A-6126-4DBF-9611-5D4E4C895B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56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Gesprek is bij Noorderboog op grote schaal gevoerd met maar liefst 500 zorgmedewerkers. </a:t>
            </a:r>
          </a:p>
          <a:p>
            <a:r>
              <a:rPr lang="nl-NL"/>
              <a:t>Bestuurders en vertegenwoordigers van de OR, CMR en VVAR wisselden van gedachten over innovatie en de integratie van informele zorg in de zorgpraktijk. Stellingen zoals ‘een collega zonder opleiding mag niks overnemen van een gediplomeerde collega’ en ‘cliënt en zitten helemaal niet op technologische innovaties in de zorg te wachten’ werden actief besproken.</a:t>
            </a:r>
            <a:br>
              <a:rPr lang="nl-NL"/>
            </a:br>
            <a:r>
              <a:rPr lang="nl-NL"/>
              <a:t>De besproken en onderwerpen en stellingen zijn gebaseerd op de vragen uit de hoe dan campagne.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7A73A-6126-4DBF-9611-5D4E4C895BD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760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a:t>Verwijzen naar de handleiding (kunnen we na sturen).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DE4B4-E739-4AA1-9C77-00E5E2FF25D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81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a:t>Benoemen dat het de verantwoordelijkheid van de organisatie is om de input op te halen en terug te koppelen richting medewerkers. Wij faciliteren, maar organisatie is zelf verantwoordelijk voor uitrol,, begeleiding en terugkoppeling. Voorbeeld vastlopen systeem.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DE4B4-E739-4AA1-9C77-00E5E2FF25D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757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i="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DE4B4-E739-4AA1-9C77-00E5E2FF25D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41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Verdana" panose="020B0604030504040204" pitchFamily="34" charset="0"/>
                <a:ea typeface="Calibri" panose="020F0502020204030204" pitchFamily="34" charset="0"/>
              </a:rPr>
              <a:t>Deze video geeft in het kort weer waar de campagne over gaat, namelijk de dialoog met en tussen medewerkers. </a:t>
            </a:r>
          </a:p>
          <a:p>
            <a:endParaRPr lang="nl-NL" sz="1200" dirty="0">
              <a:effectLst/>
              <a:latin typeface="Verdana" panose="020B0604030504040204" pitchFamily="34" charset="0"/>
              <a:ea typeface="Calibri" panose="020F0502020204030204" pitchFamily="34" charset="0"/>
            </a:endParaRPr>
          </a:p>
          <a:p>
            <a:r>
              <a:rPr lang="nl-NL" sz="1200" dirty="0">
                <a:effectLst/>
                <a:latin typeface="Verdana" panose="020B0604030504040204" pitchFamily="34" charset="0"/>
                <a:ea typeface="Calibri" panose="020F0502020204030204" pitchFamily="34" charset="0"/>
              </a:rPr>
              <a:t>Hoe dan is vorig jaar gelanceerd, dus misschien heb je al middel</a:t>
            </a:r>
            <a:r>
              <a:rPr lang="nl-NL" sz="1200" dirty="0">
                <a:effectLst/>
                <a:latin typeface="Calibri" panose="020F0502020204030204" pitchFamily="34" charset="0"/>
                <a:ea typeface="Calibri" panose="020F0502020204030204" pitchFamily="34" charset="0"/>
              </a:rPr>
              <a:t>en besteld of ben je nog van plan deze te bestellen. Inmiddels hebben al ruim 250 organisaties materiaal besteld. In deze workshop lichten we toe hoe de campagne tot stand is gekomen en hoe je de toolkit kan inzetten in jouw eigen organisatie. toelichten dat organisaties die wat zouden vertellen helaas niet gelukt is). Maar we geven ook enkele voorbeelden hoe dit nu al in de praktijk gebeurd. Mocht je tussendoor vragen hebben, steek gewoon je handje op, het is een informele setting. Het programma zie je hier op de sheet. Woord aan Sanne </a:t>
            </a:r>
          </a:p>
        </p:txBody>
      </p:sp>
      <p:sp>
        <p:nvSpPr>
          <p:cNvPr id="4" name="Tijdelijke aanduiding voor dianummer 3"/>
          <p:cNvSpPr>
            <a:spLocks noGrp="1"/>
          </p:cNvSpPr>
          <p:nvPr>
            <p:ph type="sldNum" sz="quarter" idx="5"/>
          </p:nvPr>
        </p:nvSpPr>
        <p:spPr/>
        <p:txBody>
          <a:bodyPr/>
          <a:lstStyle/>
          <a:p>
            <a:fld id="{0487A73A-6126-4DBF-9611-5D4E4C895BD7}" type="slidenum">
              <a:rPr lang="nl-NL" smtClean="0"/>
              <a:t>2</a:t>
            </a:fld>
            <a:endParaRPr lang="nl-NL"/>
          </a:p>
        </p:txBody>
      </p:sp>
    </p:spTree>
    <p:extLst>
      <p:ext uri="{BB962C8B-B14F-4D97-AF65-F5344CB8AC3E}">
        <p14:creationId xmlns:p14="http://schemas.microsoft.com/office/powerpoint/2010/main" val="1883644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0"/>
              <a:t>De hoe dan campagne wordt doorontwikkeld. Bijvoorbeeld door het toevoegen of uitbreiden van middelen. Leuk als jullie hierin willen meedenken? Marieke wil jij nog wat toelichten over het platform en hoe mensen mee kunnen denken.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DE4B4-E739-4AA1-9C77-00E5E2FF25D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639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487A73A-6126-4DBF-9611-5D4E4C895BD7}" type="slidenum">
              <a:rPr lang="nl-NL" smtClean="0"/>
              <a:t>24</a:t>
            </a:fld>
            <a:endParaRPr lang="nl-NL"/>
          </a:p>
        </p:txBody>
      </p:sp>
    </p:spTree>
    <p:extLst>
      <p:ext uri="{BB962C8B-B14F-4D97-AF65-F5344CB8AC3E}">
        <p14:creationId xmlns:p14="http://schemas.microsoft.com/office/powerpoint/2010/main" val="243211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Hoe dan campagne is onderdeel vanuit het programma over morgen, dat ontstaan is vanuit werkgevers en vakbonden in de VVT. </a:t>
            </a:r>
            <a:br>
              <a:rPr lang="nl-NL" dirty="0"/>
            </a:br>
            <a:r>
              <a:rPr lang="nl-NL" dirty="0"/>
              <a:t>Met steun van subsidie van sociale zaken is er een breed programma gelanceerd dat werkt aan de duurzame inzetbaarheid van zorgmedewerkers en die dialoog voert over de toekomst van de zorg. Dat programma is met het label Over Morgen, direct gekoppeld aan de publiekscampagne die actiz in 2019 al is gestart. De publiekscampagne PVOM is recentelijk overgenomen door de Rijksoverheid die de komende periode daar campagne op zal voeren. Vanuit de overtuiging dat de twee campagnes direct op elkaar aansluiten en elkaar versterken. Twee belangrijke drijvers.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DE4B4-E739-4AA1-9C77-00E5E2FF25D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10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7E122C2-F1F4-3147-95E3-4C93806FCDAF}" type="slidenum">
              <a:rPr lang="nl-NL" smtClean="0"/>
              <a:t>4</a:t>
            </a:fld>
            <a:endParaRPr lang="nl-NL"/>
          </a:p>
        </p:txBody>
      </p:sp>
    </p:spTree>
    <p:extLst>
      <p:ext uri="{BB962C8B-B14F-4D97-AF65-F5344CB8AC3E}">
        <p14:creationId xmlns:p14="http://schemas.microsoft.com/office/powerpoint/2010/main" val="92372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Voor de ontwikkeling van de campagne hoe dan is onderzoek gedaan. Wat is het sentiment onder zorgmedewerkers? Hoe ervaren zij de beleving van de vergrijzing en de druk op de zorg? En wat zijn voor hen belangrijke gespreksonderwerpen? Dat hebben we gedaan aan de hand van een kwantitatief onderzoek d.m.v. enquete en kwalitatief d.m.v. tafelgesprekken. </a:t>
            </a:r>
            <a:br>
              <a:rPr lang="nl-NL"/>
            </a:br>
            <a:r>
              <a:rPr lang="nl-NL"/>
              <a:t>Zie hier een greep uit de resultaten. </a:t>
            </a:r>
          </a:p>
        </p:txBody>
      </p:sp>
      <p:sp>
        <p:nvSpPr>
          <p:cNvPr id="4" name="Tijdelijke aanduiding voor dianummer 3"/>
          <p:cNvSpPr>
            <a:spLocks noGrp="1"/>
          </p:cNvSpPr>
          <p:nvPr>
            <p:ph type="sldNum" sz="quarter" idx="5"/>
          </p:nvPr>
        </p:nvSpPr>
        <p:spPr/>
        <p:txBody>
          <a:bodyPr/>
          <a:lstStyle/>
          <a:p>
            <a:fld id="{0487A73A-6126-4DBF-9611-5D4E4C895BD7}" type="slidenum">
              <a:rPr lang="nl-NL" smtClean="0"/>
              <a:t>5</a:t>
            </a:fld>
            <a:endParaRPr lang="nl-NL"/>
          </a:p>
        </p:txBody>
      </p:sp>
    </p:spTree>
    <p:extLst>
      <p:ext uri="{BB962C8B-B14F-4D97-AF65-F5344CB8AC3E}">
        <p14:creationId xmlns:p14="http://schemas.microsoft.com/office/powerpoint/2010/main" val="407310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deze grafiek zien we dat medewerkers zich vooral zorgen maken om dingen buiten hun eigen invloed liggen, zoals ziekteverzuim, werkdruk en de instroom van nieuwe medewerkers. </a:t>
            </a:r>
            <a:br>
              <a:rPr lang="nl-NL"/>
            </a:br>
            <a:r>
              <a:rPr lang="nl-NL"/>
              <a:t>Ook de toekomst van het vak is iets waar ze zich zorgen over maken en het gesprek over willen voeren. </a:t>
            </a:r>
          </a:p>
        </p:txBody>
      </p:sp>
      <p:sp>
        <p:nvSpPr>
          <p:cNvPr id="4" name="Tijdelijke aanduiding voor dianummer 3"/>
          <p:cNvSpPr>
            <a:spLocks noGrp="1"/>
          </p:cNvSpPr>
          <p:nvPr>
            <p:ph type="sldNum" sz="quarter" idx="5"/>
          </p:nvPr>
        </p:nvSpPr>
        <p:spPr/>
        <p:txBody>
          <a:bodyPr/>
          <a:lstStyle/>
          <a:p>
            <a:fld id="{0487A73A-6126-4DBF-9611-5D4E4C895BD7}" type="slidenum">
              <a:rPr lang="nl-NL" smtClean="0"/>
              <a:t>6</a:t>
            </a:fld>
            <a:endParaRPr lang="nl-NL"/>
          </a:p>
        </p:txBody>
      </p:sp>
    </p:spTree>
    <p:extLst>
      <p:ext uri="{BB962C8B-B14F-4D97-AF65-F5344CB8AC3E}">
        <p14:creationId xmlns:p14="http://schemas.microsoft.com/office/powerpoint/2010/main" val="143541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 vroegen medewerkers ook met wie ze het gesprek willen voeren en daar staan collega’s op de eerste plaats. Dus dat is waarom de campagne zich richt op medewerkers op de werkvloer. </a:t>
            </a:r>
          </a:p>
        </p:txBody>
      </p:sp>
      <p:sp>
        <p:nvSpPr>
          <p:cNvPr id="4" name="Tijdelijke aanduiding voor dianummer 3"/>
          <p:cNvSpPr>
            <a:spLocks noGrp="1"/>
          </p:cNvSpPr>
          <p:nvPr>
            <p:ph type="sldNum" sz="quarter" idx="5"/>
          </p:nvPr>
        </p:nvSpPr>
        <p:spPr/>
        <p:txBody>
          <a:bodyPr/>
          <a:lstStyle/>
          <a:p>
            <a:fld id="{0487A73A-6126-4DBF-9611-5D4E4C895BD7}" type="slidenum">
              <a:rPr lang="nl-NL" smtClean="0"/>
              <a:t>7</a:t>
            </a:fld>
            <a:endParaRPr lang="nl-NL"/>
          </a:p>
        </p:txBody>
      </p:sp>
    </p:spTree>
    <p:extLst>
      <p:ext uri="{BB962C8B-B14F-4D97-AF65-F5344CB8AC3E}">
        <p14:creationId xmlns:p14="http://schemas.microsoft.com/office/powerpoint/2010/main" val="1430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Al deze inzichten hebben geleid tot de Hoe dan? campagne met de volgende kernboodschap; Hoe staat enerzijds voor frustratie, maar ook voor Hoe dan wel? </a:t>
            </a:r>
          </a:p>
        </p:txBody>
      </p:sp>
      <p:sp>
        <p:nvSpPr>
          <p:cNvPr id="4" name="Tijdelijke aanduiding voor dianummer 3"/>
          <p:cNvSpPr>
            <a:spLocks noGrp="1"/>
          </p:cNvSpPr>
          <p:nvPr>
            <p:ph type="sldNum" sz="quarter" idx="5"/>
          </p:nvPr>
        </p:nvSpPr>
        <p:spPr/>
        <p:txBody>
          <a:bodyPr/>
          <a:lstStyle/>
          <a:p>
            <a:fld id="{0487A73A-6126-4DBF-9611-5D4E4C895BD7}" type="slidenum">
              <a:rPr lang="nl-NL" smtClean="0"/>
              <a:t>8</a:t>
            </a:fld>
            <a:endParaRPr lang="nl-NL"/>
          </a:p>
        </p:txBody>
      </p:sp>
    </p:spTree>
    <p:extLst>
      <p:ext uri="{BB962C8B-B14F-4D97-AF65-F5344CB8AC3E}">
        <p14:creationId xmlns:p14="http://schemas.microsoft.com/office/powerpoint/2010/main" val="25849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Wie heeft al middelen besteld? Doe dan je handje omhoog. Heb je de campagnemiddelen laat je handje dan omhoog, doe je handje naar beneden als je er nog niks mee hebt gedaan. Welke middelen heb je besteld en kan je daar iets vertellen? </a:t>
            </a:r>
            <a:br>
              <a:rPr lang="nl-NL"/>
            </a:br>
            <a:br>
              <a:rPr lang="nl-NL"/>
            </a:br>
            <a:r>
              <a:rPr lang="nl-NL"/>
              <a:t>Hoe dan is een bewustwordingscampagne die erop gericht is om de dialoog met en tussen medewerkers te activeren</a:t>
            </a:r>
          </a:p>
          <a:p>
            <a:r>
              <a:rPr lang="nl-NL"/>
              <a:t>Er is aandacht voor frustratie, omdat dat ook is waar ze dagelijks mee geconfronteerd worden, maar er is ook aandacht voor het ophalen van ideeën en oplossingen voor de toekomst van zorg.</a:t>
            </a:r>
          </a:p>
          <a:p>
            <a:r>
              <a:rPr lang="nl-NL"/>
              <a:t>Bij het ontwikkelen van de middelen is er rekening gehouden met de werkplek als uitgangspunt, zodat we de boodschap naar de medewerker toe brengen. </a:t>
            </a:r>
          </a:p>
          <a:p>
            <a:r>
              <a:rPr lang="nl-NL"/>
              <a:t>Er is een volledige toolkit met middelen ontwikkeld, je ziet ze hieronder staan. Ik licht de middelen zo verder toe. </a:t>
            </a:r>
          </a:p>
          <a:p>
            <a:r>
              <a:rPr lang="nl-NL"/>
              <a:t>Daarnaast is er op de website van Hoe dan ook een social media set te downloaden. We hebben ervoor gekozen om geen eigen hoe dan kanalen op te zetten, maar juist de kracht van jullie als </a:t>
            </a:r>
            <a:r>
              <a:rPr lang="nl-NL" err="1"/>
              <a:t>zorgorganisties</a:t>
            </a:r>
            <a:r>
              <a:rPr lang="nl-NL"/>
              <a:t> te benutten zodat we een olievlek creëren. Met de hashtag #hoedan kunnen we de campagne meten. Dus bij deze ook de oproepen om de toolkit te downloaden en zo de zichtbaarheid te vergroten.</a:t>
            </a:r>
          </a:p>
        </p:txBody>
      </p:sp>
      <p:sp>
        <p:nvSpPr>
          <p:cNvPr id="4" name="Tijdelijke aanduiding voor dianummer 3"/>
          <p:cNvSpPr>
            <a:spLocks noGrp="1"/>
          </p:cNvSpPr>
          <p:nvPr>
            <p:ph type="sldNum" sz="quarter" idx="5"/>
          </p:nvPr>
        </p:nvSpPr>
        <p:spPr/>
        <p:txBody>
          <a:bodyPr/>
          <a:lstStyle/>
          <a:p>
            <a:fld id="{0487A73A-6126-4DBF-9611-5D4E4C895BD7}" type="slidenum">
              <a:rPr lang="nl-NL" smtClean="0"/>
              <a:t>9</a:t>
            </a:fld>
            <a:endParaRPr lang="nl-NL"/>
          </a:p>
        </p:txBody>
      </p:sp>
    </p:spTree>
    <p:extLst>
      <p:ext uri="{BB962C8B-B14F-4D97-AF65-F5344CB8AC3E}">
        <p14:creationId xmlns:p14="http://schemas.microsoft.com/office/powerpoint/2010/main" val="392697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D03E5-1CB0-F59A-83B2-74C179AAF2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15EE888-3AF3-CBF8-9E37-C37014F3D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D53808F-99D1-012C-430A-3303944664B1}"/>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5" name="Tijdelijke aanduiding voor voettekst 4">
            <a:extLst>
              <a:ext uri="{FF2B5EF4-FFF2-40B4-BE49-F238E27FC236}">
                <a16:creationId xmlns:a16="http://schemas.microsoft.com/office/drawing/2014/main" id="{DE918896-241A-48EF-D6AE-9A4380A15A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CEFB4-B31D-6455-A4F8-777F0FF71D84}"/>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341160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EC9A2-C4A3-25D9-29AF-271443E89AF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0FBC835-6C0A-C211-C33A-CAD0ADB671A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759B68C-A3A6-1993-1FE6-948B8488F10F}"/>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5" name="Tijdelijke aanduiding voor voettekst 4">
            <a:extLst>
              <a:ext uri="{FF2B5EF4-FFF2-40B4-BE49-F238E27FC236}">
                <a16:creationId xmlns:a16="http://schemas.microsoft.com/office/drawing/2014/main" id="{314C0F0A-55DB-3A01-91E2-D4DA5F2A9F6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D37032-7049-E905-AF55-443098161B8A}"/>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165802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56B54C-AB0D-6C33-E6BA-E4792FED289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DF18FFB-5BA3-5D56-720F-9CC91A2D02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2B336F-DF21-2496-BBCD-DDC5760887B9}"/>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5" name="Tijdelijke aanduiding voor voettekst 4">
            <a:extLst>
              <a:ext uri="{FF2B5EF4-FFF2-40B4-BE49-F238E27FC236}">
                <a16:creationId xmlns:a16="http://schemas.microsoft.com/office/drawing/2014/main" id="{69D19CA1-8ABE-5EEA-4F5E-A9229697BF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952EB2-D2A2-57B0-AA96-2C7008555724}"/>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27413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A9F8D5-E0A3-9CBA-5F16-EB6A678A1F2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8FDCED2-298F-DC0F-5105-A5AEC79A047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FEF598-B551-81DE-FC9F-97BFE8994C42}"/>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5" name="Tijdelijke aanduiding voor voettekst 4">
            <a:extLst>
              <a:ext uri="{FF2B5EF4-FFF2-40B4-BE49-F238E27FC236}">
                <a16:creationId xmlns:a16="http://schemas.microsoft.com/office/drawing/2014/main" id="{EF903BC0-1275-EEC3-0473-051C49AFBF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30F134-6C7A-607C-7363-444664CE4618}"/>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158567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50C04-95BC-3C33-EC3B-16A4863671D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43E24BF-A5F4-2768-BCFB-B6239AD8E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4D8E37A-75B9-6A49-23CB-480565645887}"/>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5" name="Tijdelijke aanduiding voor voettekst 4">
            <a:extLst>
              <a:ext uri="{FF2B5EF4-FFF2-40B4-BE49-F238E27FC236}">
                <a16:creationId xmlns:a16="http://schemas.microsoft.com/office/drawing/2014/main" id="{8BD5248F-91E0-AE60-EDB3-9200A7DBF6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E0A606-55C7-32BB-D003-19C7BBE4F191}"/>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57986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85C5C-5053-44CD-0EB2-F4D4CEF1B7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5E64180-4157-60D7-EEAC-8375DCC500C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153837B-1F45-2B7F-6FD2-0687B6E89B6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487FD42-959D-3BFC-54DF-ADB9B9FF6B7A}"/>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6" name="Tijdelijke aanduiding voor voettekst 5">
            <a:extLst>
              <a:ext uri="{FF2B5EF4-FFF2-40B4-BE49-F238E27FC236}">
                <a16:creationId xmlns:a16="http://schemas.microsoft.com/office/drawing/2014/main" id="{D4E8BA96-ACBF-0EE6-1BED-21F7B276496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A65153-F9D1-97B5-C71B-35F3265BE4A3}"/>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250585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6AD6F-7C0D-93F3-E068-B26D341F06D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6824BB6-A5C4-F7E3-C11E-1ADEA0762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ADF7B80-4733-2F3D-F6AB-F010688CF47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C76E4FD-9BE1-EB6A-F2AA-CE646C1DC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A4B7711-470D-6FA2-8576-9B17C2A7C30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1D72DFD-B489-2450-59C2-888548F17F47}"/>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8" name="Tijdelijke aanduiding voor voettekst 7">
            <a:extLst>
              <a:ext uri="{FF2B5EF4-FFF2-40B4-BE49-F238E27FC236}">
                <a16:creationId xmlns:a16="http://schemas.microsoft.com/office/drawing/2014/main" id="{995470C3-46D7-22AF-1676-6DCEEDE7829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8B36E91-B48C-C1A0-4EA7-DF43217CD44D}"/>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32988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F9FBD-4319-0AD3-92D1-43536CE882D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FE972C6-18F7-2C36-0F67-9035BE26DE25}"/>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4" name="Tijdelijke aanduiding voor voettekst 3">
            <a:extLst>
              <a:ext uri="{FF2B5EF4-FFF2-40B4-BE49-F238E27FC236}">
                <a16:creationId xmlns:a16="http://schemas.microsoft.com/office/drawing/2014/main" id="{D4AB0527-C2E6-0B45-97D2-2E4111C1B2A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EFB9B75-3705-6483-C3B4-CF8C159245AA}"/>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951167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66AEF1-BF20-EB2B-888C-C4530F630482}"/>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3" name="Tijdelijke aanduiding voor voettekst 2">
            <a:extLst>
              <a:ext uri="{FF2B5EF4-FFF2-40B4-BE49-F238E27FC236}">
                <a16:creationId xmlns:a16="http://schemas.microsoft.com/office/drawing/2014/main" id="{E513E714-1DD4-5F88-7650-9EC2C65F606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9004A51-72AC-51B1-D3ED-449A0AB3F87A}"/>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117448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96C550-198D-9B47-4070-F51A2C040F4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938B36-FF9E-34CF-28F5-8AB4E58CB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B9725E-AE9B-FF1B-6771-7E2F87BE5E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4DD399-9714-91A9-3DE5-F755E7E4715E}"/>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6" name="Tijdelijke aanduiding voor voettekst 5">
            <a:extLst>
              <a:ext uri="{FF2B5EF4-FFF2-40B4-BE49-F238E27FC236}">
                <a16:creationId xmlns:a16="http://schemas.microsoft.com/office/drawing/2014/main" id="{823ED445-DAFA-9300-7F1C-0E2A2F4A80E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325499-8776-CEC1-DA1D-AE541CB5AC52}"/>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210430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6709E-06E4-0C1C-5E3E-BF0BB1F382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8C18DC1-1C6E-4E7D-820A-8B628C38C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99EA761-5823-9D20-3C79-F6B1250C84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002BFCC-79D7-FE09-FCC9-3FABD146DE62}"/>
              </a:ext>
            </a:extLst>
          </p:cNvPr>
          <p:cNvSpPr>
            <a:spLocks noGrp="1"/>
          </p:cNvSpPr>
          <p:nvPr>
            <p:ph type="dt" sz="half" idx="10"/>
          </p:nvPr>
        </p:nvSpPr>
        <p:spPr/>
        <p:txBody>
          <a:bodyPr/>
          <a:lstStyle/>
          <a:p>
            <a:fld id="{B62ABEF4-E504-4D1B-BFC9-A1C9EF23AC6D}" type="datetimeFigureOut">
              <a:rPr lang="nl-NL" smtClean="0"/>
              <a:t>26-06-2024</a:t>
            </a:fld>
            <a:endParaRPr lang="nl-NL"/>
          </a:p>
        </p:txBody>
      </p:sp>
      <p:sp>
        <p:nvSpPr>
          <p:cNvPr id="6" name="Tijdelijke aanduiding voor voettekst 5">
            <a:extLst>
              <a:ext uri="{FF2B5EF4-FFF2-40B4-BE49-F238E27FC236}">
                <a16:creationId xmlns:a16="http://schemas.microsoft.com/office/drawing/2014/main" id="{08E7F8CD-3A5E-D3F0-A897-A44E08AA7A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2B5BD13-AD6A-140E-E1A3-3BF53B295C6D}"/>
              </a:ext>
            </a:extLst>
          </p:cNvPr>
          <p:cNvSpPr>
            <a:spLocks noGrp="1"/>
          </p:cNvSpPr>
          <p:nvPr>
            <p:ph type="sldNum" sz="quarter" idx="12"/>
          </p:nvPr>
        </p:nvSpPr>
        <p:spPr/>
        <p:txBody>
          <a:bodyPr/>
          <a:lstStyle/>
          <a:p>
            <a:fld id="{4E750661-9DB4-4E84-BF06-9BF805329833}" type="slidenum">
              <a:rPr lang="nl-NL" smtClean="0"/>
              <a:t>‹nr.›</a:t>
            </a:fld>
            <a:endParaRPr lang="nl-NL"/>
          </a:p>
        </p:txBody>
      </p:sp>
    </p:spTree>
    <p:extLst>
      <p:ext uri="{BB962C8B-B14F-4D97-AF65-F5344CB8AC3E}">
        <p14:creationId xmlns:p14="http://schemas.microsoft.com/office/powerpoint/2010/main" val="111530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BD4FD-E525-E9FC-9F0B-4027A6ABB9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979FE88-A16B-7A39-AFA6-B94C13724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BB0C21-7D2C-ED39-D585-0029F9D1D5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ABEF4-E504-4D1B-BFC9-A1C9EF23AC6D}" type="datetimeFigureOut">
              <a:rPr lang="nl-NL" smtClean="0"/>
              <a:t>26-06-2024</a:t>
            </a:fld>
            <a:endParaRPr lang="nl-NL"/>
          </a:p>
        </p:txBody>
      </p:sp>
      <p:sp>
        <p:nvSpPr>
          <p:cNvPr id="5" name="Tijdelijke aanduiding voor voettekst 4">
            <a:extLst>
              <a:ext uri="{FF2B5EF4-FFF2-40B4-BE49-F238E27FC236}">
                <a16:creationId xmlns:a16="http://schemas.microsoft.com/office/drawing/2014/main" id="{8E4D9C84-67CC-AD63-22B0-96E59AAC4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06F14AC-A4BC-1CA8-CBF0-E4A47D0DFF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50661-9DB4-4E84-BF06-9BF805329833}" type="slidenum">
              <a:rPr lang="nl-NL" smtClean="0"/>
              <a:t>‹nr.›</a:t>
            </a:fld>
            <a:endParaRPr lang="nl-NL"/>
          </a:p>
        </p:txBody>
      </p:sp>
    </p:spTree>
    <p:extLst>
      <p:ext uri="{BB962C8B-B14F-4D97-AF65-F5344CB8AC3E}">
        <p14:creationId xmlns:p14="http://schemas.microsoft.com/office/powerpoint/2010/main" val="148598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7RhpZ2ekcE4?feature=oembed" TargetMode="Externa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vvtwerktaanmorgen.nl/themas/hoe-da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vvtwerktaanmorgen.nl/" TargetMode="External"/><Relationship Id="rId5" Type="http://schemas.openxmlformats.org/officeDocument/2006/relationships/hyperlink" Target="http://www.hoedan.nl/" TargetMode="External"/><Relationship Id="rId4" Type="http://schemas.openxmlformats.org/officeDocument/2006/relationships/hyperlink" Target="mailto:m.brandsma@vvtwerktaanmorgen.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23A7"/>
        </a:solidFill>
        <a:effectLst/>
      </p:bgPr>
    </p:bg>
    <p:spTree>
      <p:nvGrpSpPr>
        <p:cNvPr id="1" name=""/>
        <p:cNvGrpSpPr/>
        <p:nvPr/>
      </p:nvGrpSpPr>
      <p:grpSpPr>
        <a:xfrm>
          <a:off x="0" y="0"/>
          <a:ext cx="0" cy="0"/>
          <a:chOff x="0" y="0"/>
          <a:chExt cx="0" cy="0"/>
        </a:xfrm>
      </p:grpSpPr>
      <p:pic>
        <p:nvPicPr>
          <p:cNvPr id="5" name="Afbeelding 4" descr="Afbeelding met Graphics, grafische vormgeving, tekst, Lettertype&#10;&#10;Automatisch gegenereerde beschrijving">
            <a:extLst>
              <a:ext uri="{FF2B5EF4-FFF2-40B4-BE49-F238E27FC236}">
                <a16:creationId xmlns:a16="http://schemas.microsoft.com/office/drawing/2014/main" id="{236A67EA-3962-9856-F566-39E8EF30AD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12" r="1959" b="-241"/>
          <a:stretch/>
        </p:blipFill>
        <p:spPr>
          <a:xfrm>
            <a:off x="0" y="0"/>
            <a:ext cx="12192001" cy="4078563"/>
          </a:xfrm>
          <a:prstGeom prst="rect">
            <a:avLst/>
          </a:prstGeom>
        </p:spPr>
      </p:pic>
      <p:sp>
        <p:nvSpPr>
          <p:cNvPr id="2" name="Tekstvak 1">
            <a:extLst>
              <a:ext uri="{FF2B5EF4-FFF2-40B4-BE49-F238E27FC236}">
                <a16:creationId xmlns:a16="http://schemas.microsoft.com/office/drawing/2014/main" id="{9B0849AA-8A56-ED93-987D-CB755179EC9A}"/>
              </a:ext>
            </a:extLst>
          </p:cNvPr>
          <p:cNvSpPr txBox="1"/>
          <p:nvPr/>
        </p:nvSpPr>
        <p:spPr>
          <a:xfrm>
            <a:off x="1083734" y="4160433"/>
            <a:ext cx="10024532"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3600" dirty="0">
                <a:solidFill>
                  <a:schemeClr val="bg1"/>
                </a:solidFill>
                <a:latin typeface="Verdana"/>
                <a:ea typeface="Verdana"/>
                <a:cs typeface="Calibri"/>
              </a:rPr>
              <a:t>Welkom! </a:t>
            </a:r>
            <a:br>
              <a:rPr lang="nl-NL" sz="3000" dirty="0">
                <a:solidFill>
                  <a:schemeClr val="bg1"/>
                </a:solidFill>
                <a:latin typeface="Verdana"/>
                <a:ea typeface="Verdana"/>
                <a:cs typeface="Calibri"/>
              </a:rPr>
            </a:br>
            <a:r>
              <a:rPr lang="nl-NL" sz="3000" dirty="0">
                <a:solidFill>
                  <a:schemeClr val="bg1"/>
                </a:solidFill>
                <a:latin typeface="Verdana"/>
                <a:ea typeface="Verdana"/>
                <a:cs typeface="Calibri"/>
              </a:rPr>
              <a:t>Workshop ‘Hoe Dan?’</a:t>
            </a:r>
            <a:br>
              <a:rPr lang="nl-NL" sz="4000" dirty="0">
                <a:solidFill>
                  <a:schemeClr val="bg1"/>
                </a:solidFill>
                <a:latin typeface="Verdana"/>
                <a:ea typeface="Verdana"/>
                <a:cs typeface="Calibri"/>
              </a:rPr>
            </a:br>
            <a:r>
              <a:rPr lang="nl-NL" sz="3200" dirty="0">
                <a:solidFill>
                  <a:schemeClr val="bg1"/>
                </a:solidFill>
                <a:latin typeface="Verdana"/>
                <a:ea typeface="Verdana"/>
                <a:cs typeface="Calibri"/>
              </a:rPr>
              <a:t> </a:t>
            </a:r>
          </a:p>
          <a:p>
            <a:pPr algn="ctr"/>
            <a:r>
              <a:rPr lang="nl-NL" sz="2400" dirty="0">
                <a:solidFill>
                  <a:srgbClr val="FFC000"/>
                </a:solidFill>
                <a:latin typeface="Verdana"/>
                <a:ea typeface="Verdana"/>
                <a:cs typeface="Calibri"/>
              </a:rPr>
              <a:t>We starten om 09.30 uur, graag tot zo!</a:t>
            </a:r>
            <a:br>
              <a:rPr lang="nl-NL" sz="2400" dirty="0">
                <a:solidFill>
                  <a:srgbClr val="FFC000"/>
                </a:solidFill>
                <a:latin typeface="Verdana"/>
                <a:ea typeface="Verdana"/>
                <a:cs typeface="Calibri"/>
              </a:rPr>
            </a:br>
            <a:r>
              <a:rPr lang="nl-NL" sz="2400" dirty="0">
                <a:solidFill>
                  <a:srgbClr val="FFC000"/>
                </a:solidFill>
                <a:latin typeface="Verdana"/>
                <a:ea typeface="Verdana"/>
                <a:cs typeface="Calibri"/>
              </a:rPr>
              <a:t>11 juni 2024</a:t>
            </a:r>
            <a:endParaRPr lang="nl-NL" sz="2400" dirty="0">
              <a:solidFill>
                <a:srgbClr val="FFC000"/>
              </a:solidFill>
              <a:latin typeface="Verdana"/>
              <a:ea typeface="Verdana"/>
            </a:endParaRPr>
          </a:p>
        </p:txBody>
      </p:sp>
    </p:spTree>
    <p:extLst>
      <p:ext uri="{BB962C8B-B14F-4D97-AF65-F5344CB8AC3E}">
        <p14:creationId xmlns:p14="http://schemas.microsoft.com/office/powerpoint/2010/main" val="187403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AD76EB55-053A-6EA7-C2A9-C17DBB81F99F}"/>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963"/>
          <a:stretch/>
        </p:blipFill>
        <p:spPr>
          <a:xfrm>
            <a:off x="410356" y="1437316"/>
            <a:ext cx="2258333" cy="3164509"/>
          </a:xfrm>
          <a:prstGeom prst="rect">
            <a:avLst/>
          </a:prstGeom>
        </p:spPr>
      </p:pic>
      <p:pic>
        <p:nvPicPr>
          <p:cNvPr id="10" name="Afbeelding 9">
            <a:extLst>
              <a:ext uri="{FF2B5EF4-FFF2-40B4-BE49-F238E27FC236}">
                <a16:creationId xmlns:a16="http://schemas.microsoft.com/office/drawing/2014/main" id="{C56E17F4-DBCD-8630-1FA6-A94A560842C6}"/>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58252" y="851903"/>
            <a:ext cx="2138886" cy="3010439"/>
          </a:xfrm>
          <a:prstGeom prst="rect">
            <a:avLst/>
          </a:prstGeom>
        </p:spPr>
      </p:pic>
      <p:pic>
        <p:nvPicPr>
          <p:cNvPr id="11" name="Afbeelding 10">
            <a:extLst>
              <a:ext uri="{FF2B5EF4-FFF2-40B4-BE49-F238E27FC236}">
                <a16:creationId xmlns:a16="http://schemas.microsoft.com/office/drawing/2014/main" id="{F2C2AC6D-58DF-6F00-0EC8-B207681BC846}"/>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l="1844"/>
          <a:stretch/>
        </p:blipFill>
        <p:spPr>
          <a:xfrm>
            <a:off x="4251277" y="2805493"/>
            <a:ext cx="1972461" cy="2811750"/>
          </a:xfrm>
          <a:prstGeom prst="rect">
            <a:avLst/>
          </a:prstGeom>
        </p:spPr>
      </p:pic>
      <p:sp>
        <p:nvSpPr>
          <p:cNvPr id="13" name="Tekstvak 12">
            <a:extLst>
              <a:ext uri="{FF2B5EF4-FFF2-40B4-BE49-F238E27FC236}">
                <a16:creationId xmlns:a16="http://schemas.microsoft.com/office/drawing/2014/main" id="{78571F9B-D52B-66D7-8324-625574249843}"/>
              </a:ext>
            </a:extLst>
          </p:cNvPr>
          <p:cNvSpPr txBox="1"/>
          <p:nvPr/>
        </p:nvSpPr>
        <p:spPr>
          <a:xfrm>
            <a:off x="632298" y="196993"/>
            <a:ext cx="6096000" cy="477054"/>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nl-NL" sz="2800" b="1" kern="0" spc="-6">
                <a:solidFill>
                  <a:srgbClr val="5723A7"/>
                </a:solidFill>
                <a:latin typeface="Verdana"/>
                <a:ea typeface="+mj-ea"/>
                <a:cs typeface="+mj-cs"/>
              </a:rPr>
              <a:t>Gesprekskaarten</a:t>
            </a:r>
          </a:p>
        </p:txBody>
      </p:sp>
      <p:sp>
        <p:nvSpPr>
          <p:cNvPr id="3" name="Tekstvak 2">
            <a:extLst>
              <a:ext uri="{FF2B5EF4-FFF2-40B4-BE49-F238E27FC236}">
                <a16:creationId xmlns:a16="http://schemas.microsoft.com/office/drawing/2014/main" id="{777EFBE5-9336-1124-ECB7-C890C31F8B6A}"/>
              </a:ext>
            </a:extLst>
          </p:cNvPr>
          <p:cNvSpPr txBox="1"/>
          <p:nvPr/>
        </p:nvSpPr>
        <p:spPr>
          <a:xfrm>
            <a:off x="7154303" y="988245"/>
            <a:ext cx="4697263" cy="2031325"/>
          </a:xfrm>
          <a:prstGeom prst="rect">
            <a:avLst/>
          </a:prstGeom>
          <a:noFill/>
        </p:spPr>
        <p:txBody>
          <a:bodyPr wrap="square">
            <a:spAutoFit/>
          </a:bodyPr>
          <a:lstStyle/>
          <a:p>
            <a:r>
              <a:rPr lang="nl-NL">
                <a:solidFill>
                  <a:srgbClr val="3C0A85"/>
                </a:solidFill>
                <a:latin typeface="Verdana" panose="020B0604030504040204" pitchFamily="34" charset="0"/>
                <a:ea typeface="Verdana" panose="020B0604030504040204" pitchFamily="34" charset="0"/>
              </a:rPr>
              <a:t>Je kunt de vragen ook inzetten in nieuwsbrieven, intranet of op social media.</a:t>
            </a:r>
            <a:br>
              <a:rPr lang="nl-NL">
                <a:solidFill>
                  <a:srgbClr val="3C0A85"/>
                </a:solidFill>
                <a:latin typeface="Verdana" panose="020B0604030504040204" pitchFamily="34" charset="0"/>
                <a:ea typeface="Verdana" panose="020B0604030504040204" pitchFamily="34" charset="0"/>
              </a:rPr>
            </a:br>
            <a:br>
              <a:rPr lang="nl-NL">
                <a:solidFill>
                  <a:srgbClr val="3C0A85"/>
                </a:solidFill>
                <a:latin typeface="Verdana" panose="020B0604030504040204" pitchFamily="34" charset="0"/>
                <a:ea typeface="Verdana" panose="020B0604030504040204" pitchFamily="34" charset="0"/>
              </a:rPr>
            </a:br>
            <a:br>
              <a:rPr lang="nl-NL">
                <a:solidFill>
                  <a:srgbClr val="3C0A85"/>
                </a:solidFill>
                <a:latin typeface="Verdana" panose="020B0604030504040204" pitchFamily="34" charset="0"/>
                <a:ea typeface="Verdana" panose="020B0604030504040204" pitchFamily="34" charset="0"/>
              </a:rPr>
            </a:br>
            <a:r>
              <a:rPr lang="nl-NL">
                <a:solidFill>
                  <a:srgbClr val="3C0A85"/>
                </a:solidFill>
                <a:latin typeface="Verdana" panose="020B0604030504040204" pitchFamily="34" charset="0"/>
                <a:ea typeface="Verdana" panose="020B0604030504040204" pitchFamily="34" charset="0"/>
              </a:rPr>
              <a:t>Koppel de gesprekskaarten aan een regulier overleg. </a:t>
            </a:r>
          </a:p>
        </p:txBody>
      </p:sp>
      <p:pic>
        <p:nvPicPr>
          <p:cNvPr id="1026" name="Picture 2">
            <a:extLst>
              <a:ext uri="{FF2B5EF4-FFF2-40B4-BE49-F238E27FC236}">
                <a16:creationId xmlns:a16="http://schemas.microsoft.com/office/drawing/2014/main" id="{54241A26-E6BF-0A2C-3CDB-154EF7976E4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23738" y="961187"/>
            <a:ext cx="1009120" cy="810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35B2490-FCEC-7B46-8D96-D8DE2AF5AC8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23738" y="2127010"/>
            <a:ext cx="1009120" cy="81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6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78571F9B-D52B-66D7-8324-625574249843}"/>
              </a:ext>
            </a:extLst>
          </p:cNvPr>
          <p:cNvSpPr txBox="1"/>
          <p:nvPr/>
        </p:nvSpPr>
        <p:spPr>
          <a:xfrm>
            <a:off x="620112" y="272910"/>
            <a:ext cx="6096000" cy="477054"/>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6" normalizeH="0" baseline="0" noProof="0">
                <a:ln>
                  <a:noFill/>
                </a:ln>
                <a:solidFill>
                  <a:srgbClr val="5723A7"/>
                </a:solidFill>
                <a:effectLst/>
                <a:uLnTx/>
                <a:uFillTx/>
                <a:latin typeface="Verdana"/>
                <a:ea typeface="+mn-ea"/>
                <a:cs typeface="+mn-cs"/>
              </a:rPr>
              <a:t>Kletspot</a:t>
            </a:r>
          </a:p>
        </p:txBody>
      </p:sp>
      <p:pic>
        <p:nvPicPr>
          <p:cNvPr id="2058" name="Picture 10">
            <a:extLst>
              <a:ext uri="{FF2B5EF4-FFF2-40B4-BE49-F238E27FC236}">
                <a16:creationId xmlns:a16="http://schemas.microsoft.com/office/drawing/2014/main" id="{491F0691-D135-A0DE-B20E-ED29A5B38B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0787" y="1909707"/>
            <a:ext cx="2409825" cy="360045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7EEEDFD4-B287-6759-FDB1-F0FF41AE3A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3893" y="1597307"/>
            <a:ext cx="2816402" cy="14277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8F3A4EE5-6BD8-6B38-9D92-C1A371CD5EF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6838" y="3867082"/>
            <a:ext cx="3046358" cy="142776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006925A0-807F-F3CC-AE52-0F7281C8EF46}"/>
              </a:ext>
            </a:extLst>
          </p:cNvPr>
          <p:cNvSpPr txBox="1"/>
          <p:nvPr/>
        </p:nvSpPr>
        <p:spPr>
          <a:xfrm>
            <a:off x="6977999" y="1809313"/>
            <a:ext cx="4657318" cy="1477328"/>
          </a:xfrm>
          <a:prstGeom prst="rect">
            <a:avLst/>
          </a:prstGeom>
          <a:noFill/>
        </p:spPr>
        <p:txBody>
          <a:bodyPr wrap="square">
            <a:spAutoFit/>
          </a:bodyPr>
          <a:lstStyle/>
          <a:p>
            <a:r>
              <a:rPr lang="nl-NL">
                <a:solidFill>
                  <a:srgbClr val="3C0A85"/>
                </a:solidFill>
                <a:latin typeface="Verdana" panose="020B0604030504040204" pitchFamily="34" charset="0"/>
                <a:ea typeface="Verdana" panose="020B0604030504040204" pitchFamily="34" charset="0"/>
              </a:rPr>
              <a:t>Zet de </a:t>
            </a:r>
            <a:r>
              <a:rPr lang="nl-NL" err="1">
                <a:solidFill>
                  <a:srgbClr val="3C0A85"/>
                </a:solidFill>
                <a:latin typeface="Verdana" panose="020B0604030504040204" pitchFamily="34" charset="0"/>
                <a:ea typeface="Verdana" panose="020B0604030504040204" pitchFamily="34" charset="0"/>
              </a:rPr>
              <a:t>kletspot</a:t>
            </a:r>
            <a:r>
              <a:rPr lang="nl-NL">
                <a:solidFill>
                  <a:srgbClr val="3C0A85"/>
                </a:solidFill>
                <a:latin typeface="Verdana" panose="020B0604030504040204" pitchFamily="34" charset="0"/>
                <a:ea typeface="Verdana" panose="020B0604030504040204" pitchFamily="34" charset="0"/>
              </a:rPr>
              <a:t> neer op een plek waar collega’s regelmatig samenkomen, zoals in de pauze of overlegruimte of verdeel een aantal kletspotten over het bedrijfsrestaurant.</a:t>
            </a:r>
          </a:p>
        </p:txBody>
      </p:sp>
      <p:pic>
        <p:nvPicPr>
          <p:cNvPr id="4" name="Picture 2">
            <a:extLst>
              <a:ext uri="{FF2B5EF4-FFF2-40B4-BE49-F238E27FC236}">
                <a16:creationId xmlns:a16="http://schemas.microsoft.com/office/drawing/2014/main" id="{D88BF9D6-D932-91B3-D729-3069FF00661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68879" y="1982119"/>
            <a:ext cx="1009120" cy="81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0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78571F9B-D52B-66D7-8324-625574249843}"/>
              </a:ext>
            </a:extLst>
          </p:cNvPr>
          <p:cNvSpPr txBox="1"/>
          <p:nvPr/>
        </p:nvSpPr>
        <p:spPr>
          <a:xfrm>
            <a:off x="620112" y="272910"/>
            <a:ext cx="6096000" cy="477054"/>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6" normalizeH="0" baseline="0" noProof="0" dirty="0">
                <a:ln>
                  <a:noFill/>
                </a:ln>
                <a:solidFill>
                  <a:srgbClr val="5723A7"/>
                </a:solidFill>
                <a:effectLst/>
                <a:uLnTx/>
                <a:uFillTx/>
                <a:latin typeface="Verdana"/>
                <a:ea typeface="+mn-ea"/>
                <a:cs typeface="+mn-cs"/>
              </a:rPr>
              <a:t>Gespreksbankje</a:t>
            </a:r>
          </a:p>
        </p:txBody>
      </p:sp>
      <p:sp>
        <p:nvSpPr>
          <p:cNvPr id="3" name="Tekstvak 2">
            <a:extLst>
              <a:ext uri="{FF2B5EF4-FFF2-40B4-BE49-F238E27FC236}">
                <a16:creationId xmlns:a16="http://schemas.microsoft.com/office/drawing/2014/main" id="{757AD0BE-ED82-2E57-B352-390EBF66C82A}"/>
              </a:ext>
            </a:extLst>
          </p:cNvPr>
          <p:cNvSpPr txBox="1"/>
          <p:nvPr/>
        </p:nvSpPr>
        <p:spPr>
          <a:xfrm>
            <a:off x="6540468" y="1973304"/>
            <a:ext cx="5031420" cy="1754326"/>
          </a:xfrm>
          <a:prstGeom prst="rect">
            <a:avLst/>
          </a:prstGeom>
          <a:noFill/>
        </p:spPr>
        <p:txBody>
          <a:bodyPr wrap="square">
            <a:spAutoFit/>
          </a:bodyPr>
          <a:lstStyle/>
          <a:p>
            <a:r>
              <a:rPr lang="nl-NL">
                <a:solidFill>
                  <a:srgbClr val="3C0A85"/>
                </a:solidFill>
                <a:latin typeface="Verdana" panose="020B0604030504040204" pitchFamily="34" charset="0"/>
                <a:ea typeface="Verdana" panose="020B0604030504040204" pitchFamily="34" charset="0"/>
              </a:rPr>
              <a:t>Je kunt het bankje ook gebruiken voor het opnemen van content, zoals leuke foto’s of video’s, waarmee je de gesprekken ook op een later moment (binnen of buiten de organisatie) aandacht kunt geven.</a:t>
            </a:r>
          </a:p>
        </p:txBody>
      </p:sp>
      <p:pic>
        <p:nvPicPr>
          <p:cNvPr id="4" name="Picture 2">
            <a:extLst>
              <a:ext uri="{FF2B5EF4-FFF2-40B4-BE49-F238E27FC236}">
                <a16:creationId xmlns:a16="http://schemas.microsoft.com/office/drawing/2014/main" id="{262F032F-417F-FBA2-61B4-0090EA4C23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91440" y="2337227"/>
            <a:ext cx="1009120" cy="8109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F38AF00C-7169-A46D-2E76-2D11B3C4499E}"/>
              </a:ext>
            </a:extLst>
          </p:cNvPr>
          <p:cNvPicPr>
            <a:picLocks noChangeAspect="1"/>
          </p:cNvPicPr>
          <p:nvPr/>
        </p:nvPicPr>
        <p:blipFill>
          <a:blip r:embed="rId4"/>
          <a:stretch>
            <a:fillRect/>
          </a:stretch>
        </p:blipFill>
        <p:spPr>
          <a:xfrm>
            <a:off x="787486" y="749964"/>
            <a:ext cx="4201764" cy="4548812"/>
          </a:xfrm>
          <a:prstGeom prst="rect">
            <a:avLst/>
          </a:prstGeom>
        </p:spPr>
      </p:pic>
    </p:spTree>
    <p:extLst>
      <p:ext uri="{BB962C8B-B14F-4D97-AF65-F5344CB8AC3E}">
        <p14:creationId xmlns:p14="http://schemas.microsoft.com/office/powerpoint/2010/main" val="358427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inhoud 3">
            <a:extLst>
              <a:ext uri="{FF2B5EF4-FFF2-40B4-BE49-F238E27FC236}">
                <a16:creationId xmlns:a16="http://schemas.microsoft.com/office/drawing/2014/main" id="{DF91B97C-976C-4CAD-9F1C-2E1C56C093C0}"/>
              </a:ext>
            </a:extLst>
          </p:cNvPr>
          <p:cNvSpPr txBox="1">
            <a:spLocks/>
          </p:cNvSpPr>
          <p:nvPr/>
        </p:nvSpPr>
        <p:spPr>
          <a:xfrm>
            <a:off x="588649" y="345717"/>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29" name="Tijdelijke aanduiding voor inhoud 3">
            <a:extLst>
              <a:ext uri="{FF2B5EF4-FFF2-40B4-BE49-F238E27FC236}">
                <a16:creationId xmlns:a16="http://schemas.microsoft.com/office/drawing/2014/main" id="{6E09A526-5AA4-6CF0-555B-97912B2A9566}"/>
              </a:ext>
            </a:extLst>
          </p:cNvPr>
          <p:cNvSpPr txBox="1">
            <a:spLocks/>
          </p:cNvSpPr>
          <p:nvPr/>
        </p:nvSpPr>
        <p:spPr>
          <a:xfrm>
            <a:off x="799734" y="336203"/>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0" normalizeH="0" baseline="0" noProof="0">
                <a:ln>
                  <a:noFill/>
                </a:ln>
                <a:solidFill>
                  <a:srgbClr val="5723A7"/>
                </a:solidFill>
                <a:effectLst/>
                <a:uLnTx/>
                <a:uFillTx/>
                <a:latin typeface="Verdana" panose="020B0604030504040204" pitchFamily="34" charset="0"/>
                <a:ea typeface="Verdana" panose="020B0604030504040204" pitchFamily="34" charset="0"/>
              </a:rPr>
              <a:t>Scheurmuur</a:t>
            </a:r>
            <a:r>
              <a:rPr kumimoji="0" lang="nl-NL" sz="2800" b="1"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rPr>
              <a:t>  </a:t>
            </a: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14" name="Rechthoek 13">
            <a:extLst>
              <a:ext uri="{FF2B5EF4-FFF2-40B4-BE49-F238E27FC236}">
                <a16:creationId xmlns:a16="http://schemas.microsoft.com/office/drawing/2014/main" id="{6E5A6557-AEFD-0075-34D9-49FE81EF05DE}"/>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610FAA4C-F022-333C-4D11-EB6C95F144CE}"/>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B28AA6C2-585D-1678-5AF7-7AA7282811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153" y="1365958"/>
            <a:ext cx="3068433" cy="2743387"/>
          </a:xfrm>
          <a:prstGeom prst="rect">
            <a:avLst/>
          </a:prstGeom>
          <a:noFill/>
          <a:extLst>
            <a:ext uri="{909E8E84-426E-40DD-AFC4-6F175D3DCCD1}">
              <a14:hiddenFill xmlns:a14="http://schemas.microsoft.com/office/drawing/2010/main">
                <a:solidFill>
                  <a:srgbClr val="FFFFFF"/>
                </a:solidFill>
              </a14:hiddenFill>
            </a:ext>
          </a:extLst>
        </p:spPr>
      </p:pic>
      <p:pic>
        <p:nvPicPr>
          <p:cNvPr id="28" name="Afbeelding 27">
            <a:extLst>
              <a:ext uri="{FF2B5EF4-FFF2-40B4-BE49-F238E27FC236}">
                <a16:creationId xmlns:a16="http://schemas.microsoft.com/office/drawing/2014/main" id="{9BEA2A55-C088-4392-CC51-2E358F7297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9429" y="489034"/>
            <a:ext cx="2059115" cy="2800256"/>
          </a:xfrm>
          <a:prstGeom prst="rect">
            <a:avLst/>
          </a:prstGeom>
          <a:effectLst>
            <a:outerShdw blurRad="50800" dist="38100" dir="2700000" algn="tl" rotWithShape="0">
              <a:prstClr val="black">
                <a:alpha val="40000"/>
              </a:prstClr>
            </a:outerShdw>
          </a:effectLst>
        </p:spPr>
      </p:pic>
      <p:pic>
        <p:nvPicPr>
          <p:cNvPr id="26" name="Afbeelding 25">
            <a:extLst>
              <a:ext uri="{FF2B5EF4-FFF2-40B4-BE49-F238E27FC236}">
                <a16:creationId xmlns:a16="http://schemas.microsoft.com/office/drawing/2014/main" id="{67CA3DD3-DF44-A957-9B0C-F6789BD7E7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13571" y="3338796"/>
            <a:ext cx="1755579" cy="2437474"/>
          </a:xfrm>
          <a:prstGeom prst="rect">
            <a:avLst/>
          </a:prstGeom>
          <a:effectLst>
            <a:outerShdw blurRad="50800" dist="38100" dir="2700000" algn="tl" rotWithShape="0">
              <a:prstClr val="black">
                <a:alpha val="40000"/>
              </a:prstClr>
            </a:outerShdw>
          </a:effectLst>
        </p:spPr>
      </p:pic>
      <p:sp>
        <p:nvSpPr>
          <p:cNvPr id="3" name="Tekstvak 2">
            <a:extLst>
              <a:ext uri="{FF2B5EF4-FFF2-40B4-BE49-F238E27FC236}">
                <a16:creationId xmlns:a16="http://schemas.microsoft.com/office/drawing/2014/main" id="{A5338BB6-618C-5D75-7F0A-9C6140A2E448}"/>
              </a:ext>
            </a:extLst>
          </p:cNvPr>
          <p:cNvSpPr txBox="1"/>
          <p:nvPr/>
        </p:nvSpPr>
        <p:spPr>
          <a:xfrm>
            <a:off x="6889222" y="1343802"/>
            <a:ext cx="5372182" cy="3139321"/>
          </a:xfrm>
          <a:prstGeom prst="rect">
            <a:avLst/>
          </a:prstGeom>
          <a:noFill/>
        </p:spPr>
        <p:txBody>
          <a:bodyPr wrap="square">
            <a:spAutoFit/>
          </a:bodyPr>
          <a:lstStyle/>
          <a:p>
            <a:r>
              <a:rPr lang="nl-NL">
                <a:solidFill>
                  <a:srgbClr val="3C0A85"/>
                </a:solidFill>
                <a:latin typeface="Verdana" panose="020B0604030504040204" pitchFamily="34" charset="0"/>
                <a:ea typeface="Verdana" panose="020B0604030504040204" pitchFamily="34" charset="0"/>
              </a:rPr>
              <a:t>Denk erover na wat je met de bladen doet die je afscheurt. Wat ga je met die input doen? En hoe koppel je dat terug? </a:t>
            </a:r>
          </a:p>
          <a:p>
            <a:endParaRPr lang="nl-NL">
              <a:solidFill>
                <a:srgbClr val="3C0A85"/>
              </a:solidFill>
              <a:latin typeface="Verdana" panose="020B0604030504040204" pitchFamily="34" charset="0"/>
              <a:ea typeface="Verdana" panose="020B0604030504040204" pitchFamily="34" charset="0"/>
            </a:endParaRPr>
          </a:p>
          <a:p>
            <a:r>
              <a:rPr lang="nl-NL">
                <a:solidFill>
                  <a:srgbClr val="3C0A85"/>
                </a:solidFill>
                <a:latin typeface="Verdana" panose="020B0604030504040204" pitchFamily="34" charset="0"/>
                <a:ea typeface="Verdana" panose="020B0604030504040204" pitchFamily="34" charset="0"/>
              </a:rPr>
              <a:t>Je kunt de bladen ook hergebruiken als poster of ze op een prikbord hangen. </a:t>
            </a:r>
          </a:p>
          <a:p>
            <a:endParaRPr lang="nl-NL">
              <a:solidFill>
                <a:srgbClr val="3C0A85"/>
              </a:solidFill>
              <a:latin typeface="Verdana" panose="020B0604030504040204" pitchFamily="34" charset="0"/>
              <a:ea typeface="Verdana" panose="020B0604030504040204" pitchFamily="34" charset="0"/>
            </a:endParaRPr>
          </a:p>
          <a:p>
            <a:r>
              <a:rPr lang="nl-NL">
                <a:solidFill>
                  <a:srgbClr val="3C0A85"/>
                </a:solidFill>
                <a:latin typeface="Verdana" panose="020B0604030504040204" pitchFamily="34" charset="0"/>
                <a:ea typeface="Verdana" panose="020B0604030504040204" pitchFamily="34" charset="0"/>
              </a:rPr>
              <a:t>Bedenk of je via jullie kanalen de scheurmuur en scheurmuurbladen onder </a:t>
            </a:r>
            <a:br>
              <a:rPr lang="nl-NL">
                <a:solidFill>
                  <a:srgbClr val="3C0A85"/>
                </a:solidFill>
                <a:latin typeface="Verdana" panose="020B0604030504040204" pitchFamily="34" charset="0"/>
                <a:ea typeface="Verdana" panose="020B0604030504040204" pitchFamily="34" charset="0"/>
              </a:rPr>
            </a:br>
            <a:r>
              <a:rPr lang="nl-NL">
                <a:solidFill>
                  <a:srgbClr val="3C0A85"/>
                </a:solidFill>
                <a:latin typeface="Verdana" panose="020B0604030504040204" pitchFamily="34" charset="0"/>
                <a:ea typeface="Verdana" panose="020B0604030504040204" pitchFamily="34" charset="0"/>
              </a:rPr>
              <a:t>de aandacht kan brengen. Bijvoorbeeld: </a:t>
            </a:r>
            <a:br>
              <a:rPr lang="nl-NL">
                <a:solidFill>
                  <a:srgbClr val="3C0A85"/>
                </a:solidFill>
                <a:latin typeface="Verdana" panose="020B0604030504040204" pitchFamily="34" charset="0"/>
                <a:ea typeface="Verdana" panose="020B0604030504040204" pitchFamily="34" charset="0"/>
              </a:rPr>
            </a:br>
            <a:r>
              <a:rPr lang="nl-NL">
                <a:solidFill>
                  <a:srgbClr val="3C0A85"/>
                </a:solidFill>
                <a:latin typeface="Verdana" panose="020B0604030504040204" pitchFamily="34" charset="0"/>
                <a:ea typeface="Verdana" panose="020B0604030504040204" pitchFamily="34" charset="0"/>
              </a:rPr>
              <a:t>“Praat deze week mee over…” </a:t>
            </a:r>
          </a:p>
        </p:txBody>
      </p:sp>
      <p:pic>
        <p:nvPicPr>
          <p:cNvPr id="4" name="Picture 2">
            <a:extLst>
              <a:ext uri="{FF2B5EF4-FFF2-40B4-BE49-F238E27FC236}">
                <a16:creationId xmlns:a16="http://schemas.microsoft.com/office/drawing/2014/main" id="{891BC07E-9C8E-8023-2158-6506C5D954E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80102" y="1400984"/>
            <a:ext cx="1009120" cy="810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7480EFD-9161-6836-072E-87537551CA4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26108" y="2379315"/>
            <a:ext cx="1009120" cy="810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369FC3A3-0015-9079-1C4C-B085CAF1A67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926108" y="3404747"/>
            <a:ext cx="1009120" cy="81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0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descr="Afbeelding met tekst, schermopname, Website, Webpagina&#10;&#10;Automatisch gegenereerde beschrijving">
            <a:extLst>
              <a:ext uri="{FF2B5EF4-FFF2-40B4-BE49-F238E27FC236}">
                <a16:creationId xmlns:a16="http://schemas.microsoft.com/office/drawing/2014/main" id="{0CB08A67-0141-286D-7257-1F55A27A9F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482917">
            <a:off x="848369" y="3511753"/>
            <a:ext cx="3362268" cy="2353918"/>
          </a:xfrm>
          <a:prstGeom prst="rect">
            <a:avLst/>
          </a:prstGeom>
          <a:ln>
            <a:solidFill>
              <a:srgbClr val="5723A7"/>
            </a:solidFill>
          </a:ln>
        </p:spPr>
      </p:pic>
      <p:pic>
        <p:nvPicPr>
          <p:cNvPr id="20" name="Afbeelding 19" descr="Afbeelding met tekst, schermopname, Website, Webpagina&#10;&#10;Automatisch gegenereerde beschrijving">
            <a:extLst>
              <a:ext uri="{FF2B5EF4-FFF2-40B4-BE49-F238E27FC236}">
                <a16:creationId xmlns:a16="http://schemas.microsoft.com/office/drawing/2014/main" id="{6AA0B02E-FC6B-0FDE-A3F3-6060D6EE65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60673">
            <a:off x="6980500" y="3026360"/>
            <a:ext cx="3946332" cy="2772152"/>
          </a:xfrm>
          <a:prstGeom prst="rect">
            <a:avLst/>
          </a:prstGeom>
          <a:ln>
            <a:solidFill>
              <a:srgbClr val="5723A7"/>
            </a:solidFill>
          </a:ln>
        </p:spPr>
      </p:pic>
      <p:pic>
        <p:nvPicPr>
          <p:cNvPr id="7" name="Afbeelding 6" descr="Afbeelding met tekst, kleding, schoeisel, schermopname&#10;&#10;Automatisch gegenereerde beschrijving">
            <a:extLst>
              <a:ext uri="{FF2B5EF4-FFF2-40B4-BE49-F238E27FC236}">
                <a16:creationId xmlns:a16="http://schemas.microsoft.com/office/drawing/2014/main" id="{C18006F3-26BD-C07F-D2C4-E907B19D03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6412" y="526942"/>
            <a:ext cx="4125475" cy="2902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descr="Afbeelding met tekst, schermopname, Website, Webpagina&#10;&#10;Automatisch gegenereerde beschrijving">
            <a:extLst>
              <a:ext uri="{FF2B5EF4-FFF2-40B4-BE49-F238E27FC236}">
                <a16:creationId xmlns:a16="http://schemas.microsoft.com/office/drawing/2014/main" id="{B701513F-5A4D-9700-501A-6CB3961E71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41200">
            <a:off x="6623803" y="3725044"/>
            <a:ext cx="3604022" cy="2531692"/>
          </a:xfrm>
          <a:prstGeom prst="rect">
            <a:avLst/>
          </a:prstGeom>
          <a:ln>
            <a:solidFill>
              <a:srgbClr val="5723A7"/>
            </a:solidFill>
          </a:ln>
        </p:spPr>
      </p:pic>
      <p:sp>
        <p:nvSpPr>
          <p:cNvPr id="12" name="Tekstvak 11">
            <a:extLst>
              <a:ext uri="{FF2B5EF4-FFF2-40B4-BE49-F238E27FC236}">
                <a16:creationId xmlns:a16="http://schemas.microsoft.com/office/drawing/2014/main" id="{CF7F5C62-2B6E-8B3D-8D72-F636AF43B2D4}"/>
              </a:ext>
            </a:extLst>
          </p:cNvPr>
          <p:cNvSpPr txBox="1"/>
          <p:nvPr/>
        </p:nvSpPr>
        <p:spPr>
          <a:xfrm>
            <a:off x="620112" y="272910"/>
            <a:ext cx="6096000" cy="477054"/>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6" normalizeH="0" baseline="0" noProof="0" dirty="0">
                <a:ln>
                  <a:noFill/>
                </a:ln>
                <a:solidFill>
                  <a:srgbClr val="5723A7"/>
                </a:solidFill>
                <a:effectLst/>
                <a:uLnTx/>
                <a:uFillTx/>
                <a:latin typeface="Verdana"/>
                <a:ea typeface="+mn-ea"/>
                <a:cs typeface="+mn-cs"/>
              </a:rPr>
              <a:t>Nieuw materiaal</a:t>
            </a:r>
          </a:p>
        </p:txBody>
      </p:sp>
      <p:pic>
        <p:nvPicPr>
          <p:cNvPr id="16" name="Afbeelding 15" descr="Afbeelding met tekst, schoen, kleding, schermopname&#10;&#10;Automatisch gegenereerde beschrijving">
            <a:extLst>
              <a:ext uri="{FF2B5EF4-FFF2-40B4-BE49-F238E27FC236}">
                <a16:creationId xmlns:a16="http://schemas.microsoft.com/office/drawing/2014/main" id="{2F39203D-285A-55F3-5D42-AA98544901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12078" y="1593155"/>
            <a:ext cx="4369184" cy="3095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023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78571F9B-D52B-66D7-8324-625574249843}"/>
              </a:ext>
            </a:extLst>
          </p:cNvPr>
          <p:cNvSpPr txBox="1"/>
          <p:nvPr/>
        </p:nvSpPr>
        <p:spPr>
          <a:xfrm>
            <a:off x="620112" y="272910"/>
            <a:ext cx="6096000" cy="818750"/>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6" normalizeH="0" baseline="0" noProof="0" dirty="0">
                <a:ln>
                  <a:noFill/>
                </a:ln>
                <a:solidFill>
                  <a:srgbClr val="5723A7"/>
                </a:solidFill>
                <a:effectLst/>
                <a:uLnTx/>
                <a:uFillTx/>
                <a:latin typeface="Verdana"/>
                <a:ea typeface="+mn-ea"/>
                <a:cs typeface="+mn-cs"/>
              </a:rPr>
              <a:t>Voorbeeld</a:t>
            </a:r>
            <a:br>
              <a:rPr kumimoji="0" lang="nl-NL" sz="2800" b="1" i="0" u="none" strike="noStrike" kern="0" cap="none" spc="-6" normalizeH="0" baseline="0" noProof="0" dirty="0">
                <a:ln>
                  <a:noFill/>
                </a:ln>
                <a:solidFill>
                  <a:srgbClr val="5723A7"/>
                </a:solidFill>
                <a:effectLst/>
                <a:uLnTx/>
                <a:uFillTx/>
                <a:latin typeface="Verdana"/>
                <a:ea typeface="+mn-ea"/>
                <a:cs typeface="+mn-cs"/>
              </a:rPr>
            </a:br>
            <a:r>
              <a:rPr kumimoji="0" lang="nl-NL" sz="2000" i="1" u="none" strike="noStrike" kern="0" cap="none" spc="-6" normalizeH="0" baseline="0" noProof="0" dirty="0">
                <a:ln>
                  <a:noFill/>
                </a:ln>
                <a:solidFill>
                  <a:srgbClr val="5723A7"/>
                </a:solidFill>
                <a:effectLst/>
                <a:uLnTx/>
                <a:uFillTx/>
                <a:latin typeface="Verdana"/>
                <a:ea typeface="+mn-ea"/>
                <a:cs typeface="+mn-cs"/>
              </a:rPr>
              <a:t>Eigen video van Zonnehuisgroep </a:t>
            </a:r>
            <a:r>
              <a:rPr kumimoji="0" lang="nl-NL" sz="2000" i="1" u="none" strike="noStrike" kern="0" cap="none" spc="-6" normalizeH="0" baseline="0" noProof="0" dirty="0" err="1">
                <a:ln>
                  <a:noFill/>
                </a:ln>
                <a:solidFill>
                  <a:srgbClr val="5723A7"/>
                </a:solidFill>
                <a:effectLst/>
                <a:uLnTx/>
                <a:uFillTx/>
                <a:latin typeface="Verdana"/>
                <a:ea typeface="+mn-ea"/>
                <a:cs typeface="+mn-cs"/>
              </a:rPr>
              <a:t>IJsselvecht</a:t>
            </a:r>
            <a:endParaRPr kumimoji="0" lang="nl-NL" sz="2800" i="1" u="none" strike="noStrike" kern="0" cap="none" spc="-6" normalizeH="0" baseline="0" noProof="0" dirty="0">
              <a:ln>
                <a:noFill/>
              </a:ln>
              <a:solidFill>
                <a:srgbClr val="5723A7"/>
              </a:solidFill>
              <a:effectLst/>
              <a:uLnTx/>
              <a:uFillTx/>
              <a:latin typeface="Verdana"/>
              <a:ea typeface="+mn-ea"/>
              <a:cs typeface="+mn-cs"/>
            </a:endParaRPr>
          </a:p>
        </p:txBody>
      </p:sp>
      <p:pic>
        <p:nvPicPr>
          <p:cNvPr id="8" name="Onlinemedia 7" title="‘Welk verhaal vertel jij over je werk op verjaardagen?’ | Hoe Dan? | Driezorg &amp; ZGIJV">
            <a:hlinkClick r:id="" action="ppaction://media"/>
            <a:extLst>
              <a:ext uri="{FF2B5EF4-FFF2-40B4-BE49-F238E27FC236}">
                <a16:creationId xmlns:a16="http://schemas.microsoft.com/office/drawing/2014/main" id="{B2F77366-0E10-93E7-77CA-23DC467C1908}"/>
              </a:ext>
            </a:extLst>
          </p:cNvPr>
          <p:cNvPicPr>
            <a:picLocks noRot="1" noChangeAspect="1"/>
          </p:cNvPicPr>
          <p:nvPr>
            <a:videoFile r:link="rId1"/>
          </p:nvPr>
        </p:nvPicPr>
        <p:blipFill>
          <a:blip r:embed="rId4"/>
          <a:stretch>
            <a:fillRect/>
          </a:stretch>
        </p:blipFill>
        <p:spPr>
          <a:xfrm>
            <a:off x="1953154" y="1286533"/>
            <a:ext cx="7776772" cy="4393876"/>
          </a:xfrm>
          <a:prstGeom prst="rect">
            <a:avLst/>
          </a:prstGeom>
        </p:spPr>
      </p:pic>
    </p:spTree>
    <p:extLst>
      <p:ext uri="{BB962C8B-B14F-4D97-AF65-F5344CB8AC3E}">
        <p14:creationId xmlns:p14="http://schemas.microsoft.com/office/powerpoint/2010/main" val="203596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78571F9B-D52B-66D7-8324-625574249843}"/>
              </a:ext>
            </a:extLst>
          </p:cNvPr>
          <p:cNvSpPr txBox="1"/>
          <p:nvPr/>
        </p:nvSpPr>
        <p:spPr>
          <a:xfrm>
            <a:off x="620112" y="272910"/>
            <a:ext cx="6096000" cy="818750"/>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6" normalizeH="0" baseline="0" noProof="0" dirty="0">
                <a:ln>
                  <a:noFill/>
                </a:ln>
                <a:solidFill>
                  <a:srgbClr val="5723A7"/>
                </a:solidFill>
                <a:effectLst/>
                <a:uLnTx/>
                <a:uFillTx/>
                <a:latin typeface="Verdana"/>
                <a:ea typeface="+mn-ea"/>
                <a:cs typeface="+mn-cs"/>
              </a:rPr>
              <a:t>Voorbeeld</a:t>
            </a:r>
            <a:br>
              <a:rPr kumimoji="0" lang="nl-NL" sz="2800" b="1" i="0" u="none" strike="noStrike" kern="0" cap="none" spc="-6" normalizeH="0" baseline="0" noProof="0" dirty="0">
                <a:ln>
                  <a:noFill/>
                </a:ln>
                <a:solidFill>
                  <a:srgbClr val="5723A7"/>
                </a:solidFill>
                <a:effectLst/>
                <a:uLnTx/>
                <a:uFillTx/>
                <a:latin typeface="Verdana"/>
                <a:ea typeface="+mn-ea"/>
                <a:cs typeface="+mn-cs"/>
              </a:rPr>
            </a:br>
            <a:r>
              <a:rPr kumimoji="0" lang="nl-NL" sz="2000" b="0" i="1" u="none" strike="noStrike" kern="0" cap="none" spc="-6" normalizeH="0" baseline="0" noProof="0" dirty="0">
                <a:ln>
                  <a:noFill/>
                </a:ln>
                <a:solidFill>
                  <a:srgbClr val="5723A7"/>
                </a:solidFill>
                <a:effectLst/>
                <a:uLnTx/>
                <a:uFillTx/>
                <a:latin typeface="Verdana"/>
                <a:ea typeface="+mn-ea"/>
                <a:cs typeface="+mn-cs"/>
              </a:rPr>
              <a:t>Aan de slag met mantelzorgers bij </a:t>
            </a:r>
            <a:r>
              <a:rPr kumimoji="0" lang="nl-NL" sz="2000" b="0" i="1" u="none" strike="noStrike" kern="0" cap="none" spc="-6" normalizeH="0" baseline="0" noProof="0" dirty="0" err="1">
                <a:ln>
                  <a:noFill/>
                </a:ln>
                <a:solidFill>
                  <a:srgbClr val="5723A7"/>
                </a:solidFill>
                <a:effectLst/>
                <a:uLnTx/>
                <a:uFillTx/>
                <a:latin typeface="Verdana"/>
                <a:ea typeface="+mn-ea"/>
                <a:cs typeface="+mn-cs"/>
              </a:rPr>
              <a:t>Avoord</a:t>
            </a:r>
            <a:r>
              <a:rPr kumimoji="0" lang="nl-NL" sz="2000" b="0" i="1" u="none" strike="noStrike" kern="0" cap="none" spc="-6" normalizeH="0" baseline="0" noProof="0" dirty="0">
                <a:ln>
                  <a:noFill/>
                </a:ln>
                <a:solidFill>
                  <a:srgbClr val="5723A7"/>
                </a:solidFill>
                <a:effectLst/>
                <a:uLnTx/>
                <a:uFillTx/>
                <a:latin typeface="Verdana"/>
                <a:ea typeface="+mn-ea"/>
                <a:cs typeface="+mn-cs"/>
              </a:rPr>
              <a:t> </a:t>
            </a:r>
            <a:endParaRPr kumimoji="0" lang="nl-NL" sz="2800" b="0" i="1" u="none" strike="noStrike" kern="0" cap="none" spc="-6" normalizeH="0" baseline="0" noProof="0" dirty="0">
              <a:ln>
                <a:noFill/>
              </a:ln>
              <a:solidFill>
                <a:srgbClr val="5723A7"/>
              </a:solidFill>
              <a:effectLst/>
              <a:uLnTx/>
              <a:uFillTx/>
              <a:latin typeface="Verdana"/>
              <a:ea typeface="+mn-ea"/>
              <a:cs typeface="+mn-cs"/>
            </a:endParaRPr>
          </a:p>
        </p:txBody>
      </p:sp>
      <p:pic>
        <p:nvPicPr>
          <p:cNvPr id="1026" name="Picture 2">
            <a:extLst>
              <a:ext uri="{FF2B5EF4-FFF2-40B4-BE49-F238E27FC236}">
                <a16:creationId xmlns:a16="http://schemas.microsoft.com/office/drawing/2014/main" id="{466ED73B-57AC-6A0A-F648-F187159AC9C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55309" y="1285003"/>
            <a:ext cx="6602412" cy="489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917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kstvak 12">
            <a:extLst>
              <a:ext uri="{FF2B5EF4-FFF2-40B4-BE49-F238E27FC236}">
                <a16:creationId xmlns:a16="http://schemas.microsoft.com/office/drawing/2014/main" id="{78571F9B-D52B-66D7-8324-625574249843}"/>
              </a:ext>
            </a:extLst>
          </p:cNvPr>
          <p:cNvSpPr txBox="1"/>
          <p:nvPr/>
        </p:nvSpPr>
        <p:spPr>
          <a:xfrm>
            <a:off x="620112" y="272910"/>
            <a:ext cx="6096000" cy="818750"/>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6" normalizeH="0" baseline="0" noProof="0" dirty="0">
                <a:ln>
                  <a:noFill/>
                </a:ln>
                <a:solidFill>
                  <a:srgbClr val="5723A7"/>
                </a:solidFill>
                <a:effectLst/>
                <a:uLnTx/>
                <a:uFillTx/>
                <a:latin typeface="Verdana"/>
                <a:ea typeface="+mn-ea"/>
                <a:cs typeface="+mn-cs"/>
              </a:rPr>
              <a:t>Voorbeeld</a:t>
            </a:r>
            <a:br>
              <a:rPr kumimoji="0" lang="nl-NL" sz="2800" b="1" i="0" u="none" strike="noStrike" kern="0" cap="none" spc="-6" normalizeH="0" baseline="0" noProof="0" dirty="0">
                <a:ln>
                  <a:noFill/>
                </a:ln>
                <a:solidFill>
                  <a:srgbClr val="5723A7"/>
                </a:solidFill>
                <a:effectLst/>
                <a:uLnTx/>
                <a:uFillTx/>
                <a:latin typeface="Verdana"/>
                <a:ea typeface="+mn-ea"/>
                <a:cs typeface="+mn-cs"/>
              </a:rPr>
            </a:br>
            <a:r>
              <a:rPr lang="nl-NL" sz="2000" i="1" kern="0" spc="-6" dirty="0">
                <a:solidFill>
                  <a:srgbClr val="5723A7"/>
                </a:solidFill>
                <a:latin typeface="Verdana"/>
              </a:rPr>
              <a:t>Grootse inzet Hoe dan? bij Noorderboog </a:t>
            </a:r>
            <a:r>
              <a:rPr kumimoji="0" lang="nl-NL" sz="2000" b="0" i="1" u="none" strike="noStrike" kern="0" cap="none" spc="-6" normalizeH="0" baseline="0" noProof="0" dirty="0">
                <a:ln>
                  <a:noFill/>
                </a:ln>
                <a:solidFill>
                  <a:srgbClr val="5723A7"/>
                </a:solidFill>
                <a:effectLst/>
                <a:uLnTx/>
                <a:uFillTx/>
                <a:latin typeface="Verdana"/>
                <a:ea typeface="+mn-ea"/>
                <a:cs typeface="+mn-cs"/>
              </a:rPr>
              <a:t> </a:t>
            </a:r>
            <a:endParaRPr kumimoji="0" lang="nl-NL" sz="2800" b="0" i="1" u="none" strike="noStrike" kern="0" cap="none" spc="-6" normalizeH="0" baseline="0" noProof="0" dirty="0">
              <a:ln>
                <a:noFill/>
              </a:ln>
              <a:solidFill>
                <a:srgbClr val="5723A7"/>
              </a:solidFill>
              <a:effectLst/>
              <a:uLnTx/>
              <a:uFillTx/>
              <a:latin typeface="Verdana"/>
              <a:ea typeface="+mn-ea"/>
              <a:cs typeface="+mn-cs"/>
            </a:endParaRPr>
          </a:p>
        </p:txBody>
      </p:sp>
      <p:pic>
        <p:nvPicPr>
          <p:cNvPr id="3" name="Afbeelding 2" descr="Afbeelding met kleding, persoon, person, schoeisel&#10;&#10;Automatisch gegenereerde beschrijving">
            <a:extLst>
              <a:ext uri="{FF2B5EF4-FFF2-40B4-BE49-F238E27FC236}">
                <a16:creationId xmlns:a16="http://schemas.microsoft.com/office/drawing/2014/main" id="{72F38D9A-2BAB-1985-7D0F-6DBA1FA9EE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86708" y="1188881"/>
            <a:ext cx="8503987" cy="4480237"/>
          </a:xfrm>
          <a:prstGeom prst="rect">
            <a:avLst/>
          </a:prstGeom>
        </p:spPr>
      </p:pic>
    </p:spTree>
    <p:extLst>
      <p:ext uri="{BB962C8B-B14F-4D97-AF65-F5344CB8AC3E}">
        <p14:creationId xmlns:p14="http://schemas.microsoft.com/office/powerpoint/2010/main" val="236407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A4FADDE-C567-A389-3A59-046FC533B0C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663130" y="3814197"/>
            <a:ext cx="2231258" cy="2770893"/>
          </a:xfrm>
        </p:spPr>
      </p:pic>
      <p:pic>
        <p:nvPicPr>
          <p:cNvPr id="6" name="Afbeelding 5">
            <a:extLst>
              <a:ext uri="{FF2B5EF4-FFF2-40B4-BE49-F238E27FC236}">
                <a16:creationId xmlns:a16="http://schemas.microsoft.com/office/drawing/2014/main" id="{08676833-25DC-CE58-5724-F4F07EB18C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002" y="0"/>
            <a:ext cx="5143500" cy="6858000"/>
          </a:xfrm>
          <a:prstGeom prst="rect">
            <a:avLst/>
          </a:prstGeom>
        </p:spPr>
      </p:pic>
      <p:pic>
        <p:nvPicPr>
          <p:cNvPr id="7" name="Afbeelding 6">
            <a:extLst>
              <a:ext uri="{FF2B5EF4-FFF2-40B4-BE49-F238E27FC236}">
                <a16:creationId xmlns:a16="http://schemas.microsoft.com/office/drawing/2014/main" id="{063D34A5-3E45-6E9B-6A26-31812251FA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814197"/>
            <a:ext cx="4396353" cy="2770893"/>
          </a:xfrm>
          <a:prstGeom prst="rect">
            <a:avLst/>
          </a:prstGeom>
        </p:spPr>
      </p:pic>
      <p:sp>
        <p:nvSpPr>
          <p:cNvPr id="10" name="Tekstvak 9">
            <a:extLst>
              <a:ext uri="{FF2B5EF4-FFF2-40B4-BE49-F238E27FC236}">
                <a16:creationId xmlns:a16="http://schemas.microsoft.com/office/drawing/2014/main" id="{949F2C73-A776-C6E3-5BF2-235AB05646BF}"/>
              </a:ext>
            </a:extLst>
          </p:cNvPr>
          <p:cNvSpPr txBox="1"/>
          <p:nvPr/>
        </p:nvSpPr>
        <p:spPr>
          <a:xfrm>
            <a:off x="620112" y="272910"/>
            <a:ext cx="6519890" cy="1631216"/>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6" normalizeH="0" baseline="0" noProof="0" dirty="0">
                <a:ln>
                  <a:noFill/>
                </a:ln>
                <a:solidFill>
                  <a:srgbClr val="5723A7"/>
                </a:solidFill>
                <a:effectLst/>
                <a:uLnTx/>
                <a:uFillTx/>
                <a:latin typeface="Verdana"/>
                <a:ea typeface="+mn-ea"/>
                <a:cs typeface="+mn-cs"/>
              </a:rPr>
              <a:t>Voorbeeld</a:t>
            </a:r>
            <a:br>
              <a:rPr kumimoji="0" lang="nl-NL" sz="2800" b="1" i="0" u="none" strike="noStrike" kern="0" cap="none" spc="-6" normalizeH="0" baseline="0" noProof="0" dirty="0">
                <a:ln>
                  <a:noFill/>
                </a:ln>
                <a:solidFill>
                  <a:srgbClr val="5723A7"/>
                </a:solidFill>
                <a:effectLst/>
                <a:uLnTx/>
                <a:uFillTx/>
                <a:latin typeface="Verdana"/>
                <a:ea typeface="+mn-ea"/>
                <a:cs typeface="+mn-cs"/>
              </a:rPr>
            </a:br>
            <a:r>
              <a:rPr kumimoji="0" lang="nl-NL" sz="2000" b="0" i="1" u="none" strike="noStrike" kern="0" cap="none" spc="-6" normalizeH="0" baseline="0" noProof="0" dirty="0">
                <a:ln>
                  <a:noFill/>
                </a:ln>
                <a:solidFill>
                  <a:srgbClr val="5723A7"/>
                </a:solidFill>
                <a:effectLst/>
                <a:uLnTx/>
                <a:uFillTx/>
                <a:latin typeface="Verdana"/>
                <a:ea typeface="+mn-ea"/>
                <a:cs typeface="+mn-cs"/>
              </a:rPr>
              <a:t>Winkeltje voor leidinggevenden bij Sante Partners</a:t>
            </a: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1" u="none" strike="noStrike" kern="0" cap="none" spc="-6" normalizeH="0" baseline="0" noProof="0" dirty="0">
              <a:ln>
                <a:noFill/>
              </a:ln>
              <a:solidFill>
                <a:srgbClr val="5723A7"/>
              </a:solidFill>
              <a:effectLst/>
              <a:uLnTx/>
              <a:uFillTx/>
              <a:latin typeface="Verdana"/>
              <a:ea typeface="+mn-ea"/>
              <a:cs typeface="+mn-cs"/>
            </a:endParaRPr>
          </a:p>
        </p:txBody>
      </p:sp>
    </p:spTree>
    <p:extLst>
      <p:ext uri="{BB962C8B-B14F-4D97-AF65-F5344CB8AC3E}">
        <p14:creationId xmlns:p14="http://schemas.microsoft.com/office/powerpoint/2010/main" val="2409938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8B15780-87E6-EC72-8DE0-5AF252BA505D}"/>
              </a:ext>
            </a:extLst>
          </p:cNvPr>
          <p:cNvPicPr>
            <a:picLocks noChangeAspect="1"/>
          </p:cNvPicPr>
          <p:nvPr/>
        </p:nvPicPr>
        <p:blipFill>
          <a:blip r:embed="rId2"/>
          <a:stretch>
            <a:fillRect/>
          </a:stretch>
        </p:blipFill>
        <p:spPr>
          <a:xfrm>
            <a:off x="2209800" y="1904311"/>
            <a:ext cx="7772400" cy="2279904"/>
          </a:xfrm>
          <a:prstGeom prst="rect">
            <a:avLst/>
          </a:prstGeom>
        </p:spPr>
      </p:pic>
    </p:spTree>
    <p:extLst>
      <p:ext uri="{BB962C8B-B14F-4D97-AF65-F5344CB8AC3E}">
        <p14:creationId xmlns:p14="http://schemas.microsoft.com/office/powerpoint/2010/main" val="49935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C94B4-14A0-C5C1-8F47-C6D9098E1AB1}"/>
              </a:ext>
            </a:extLst>
          </p:cNvPr>
          <p:cNvSpPr>
            <a:spLocks noGrp="1"/>
          </p:cNvSpPr>
          <p:nvPr>
            <p:ph type="title"/>
          </p:nvPr>
        </p:nvSpPr>
        <p:spPr>
          <a:xfrm>
            <a:off x="722790" y="932994"/>
            <a:ext cx="10515600" cy="1325563"/>
          </a:xfrm>
        </p:spPr>
        <p:txBody>
          <a:bodyPr>
            <a:noAutofit/>
          </a:bodyPr>
          <a:lstStyle/>
          <a:p>
            <a:pPr marL="7701" marR="0" lvl="0" indent="0" defTabSz="914400" rtl="0" eaLnBrk="1" fontAlgn="auto" latinLnBrk="0" hangingPunct="1">
              <a:lnSpc>
                <a:spcPct val="100000"/>
              </a:lnSpc>
              <a:spcBef>
                <a:spcPts val="69"/>
              </a:spcBef>
              <a:spcAft>
                <a:spcPts val="0"/>
              </a:spcAft>
              <a:buClrTx/>
              <a:buSzTx/>
              <a:buFontTx/>
              <a:buNone/>
              <a:tabLst/>
              <a:defRPr/>
            </a:pP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t>Programma </a:t>
            </a: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endParaRPr kumimoji="0" lang="nl-NL" sz="2800" b="1" i="0" u="none" strike="noStrike" kern="0" cap="none" spc="-6" normalizeH="0" baseline="0" noProof="0">
              <a:ln>
                <a:noFill/>
              </a:ln>
              <a:solidFill>
                <a:srgbClr val="290F57"/>
              </a:solidFill>
              <a:effectLst/>
              <a:uLnTx/>
              <a:uFillTx/>
              <a:latin typeface="Verdana"/>
              <a:ea typeface="+mj-ea"/>
            </a:endParaRPr>
          </a:p>
        </p:txBody>
      </p:sp>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843626"/>
            <a:ext cx="12192000" cy="686879"/>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Tijdelijke aanduiding voor inhoud 4" descr="Afbeelding met tekst, Lettertype, Graphics, grafische vormgeving&#10;&#10;Automatisch gegenereerde beschrijving">
            <a:extLst>
              <a:ext uri="{FF2B5EF4-FFF2-40B4-BE49-F238E27FC236}">
                <a16:creationId xmlns:a16="http://schemas.microsoft.com/office/drawing/2014/main" id="{017366B9-3CE1-2EE8-4716-283CC226F34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42241" y="5044437"/>
            <a:ext cx="2127203" cy="1325563"/>
          </a:xfrm>
        </p:spPr>
      </p:pic>
      <p:sp>
        <p:nvSpPr>
          <p:cNvPr id="8" name="Tekstvak 7">
            <a:extLst>
              <a:ext uri="{FF2B5EF4-FFF2-40B4-BE49-F238E27FC236}">
                <a16:creationId xmlns:a16="http://schemas.microsoft.com/office/drawing/2014/main" id="{31580799-EE91-02A3-3ABE-563D98F3E7DD}"/>
              </a:ext>
            </a:extLst>
          </p:cNvPr>
          <p:cNvSpPr txBox="1"/>
          <p:nvPr/>
        </p:nvSpPr>
        <p:spPr>
          <a:xfrm>
            <a:off x="722790" y="1335215"/>
            <a:ext cx="8039470" cy="2062103"/>
          </a:xfrm>
          <a:prstGeom prst="rect">
            <a:avLst/>
          </a:prstGeom>
          <a:noFill/>
        </p:spPr>
        <p:txBody>
          <a:bodyPr wrap="square" rtlCol="0">
            <a:spAutoFit/>
          </a:bodyPr>
          <a:lstStyle/>
          <a:p>
            <a:pPr indent="-342900" fontAlgn="base">
              <a:buFont typeface="Arial" panose="020B0604020202020204" pitchFamily="34" charset="0"/>
              <a:buChar char="•"/>
            </a:pPr>
            <a:r>
              <a:rPr lang="nl-NL" sz="2000" dirty="0">
                <a:solidFill>
                  <a:srgbClr val="3C0A85"/>
                </a:solidFill>
                <a:latin typeface="Verdana" panose="020B0604030504040204" pitchFamily="34" charset="0"/>
              </a:rPr>
              <a:t>Programma Over Morgen </a:t>
            </a:r>
          </a:p>
          <a:p>
            <a:pPr indent="-342900" fontAlgn="base">
              <a:buFont typeface="Arial" panose="020B0604020202020204" pitchFamily="34" charset="0"/>
              <a:buChar char="•"/>
            </a:pPr>
            <a:r>
              <a:rPr lang="nl-NL" sz="2000" dirty="0">
                <a:solidFill>
                  <a:srgbClr val="3C0A85"/>
                </a:solidFill>
                <a:latin typeface="Verdana" panose="020B0604030504040204" pitchFamily="34" charset="0"/>
              </a:rPr>
              <a:t>Achtergrond van de campagne  </a:t>
            </a:r>
          </a:p>
          <a:p>
            <a:pPr indent="-342900" fontAlgn="base">
              <a:buFont typeface="Arial" panose="020B0604020202020204" pitchFamily="34" charset="0"/>
              <a:buChar char="•"/>
            </a:pPr>
            <a:r>
              <a:rPr lang="nl-NL" sz="2000" dirty="0">
                <a:solidFill>
                  <a:srgbClr val="3C0A85"/>
                </a:solidFill>
                <a:latin typeface="Verdana" panose="020B0604030504040204" pitchFamily="34" charset="0"/>
              </a:rPr>
              <a:t>Hoe Dan-campagne</a:t>
            </a:r>
          </a:p>
          <a:p>
            <a:pPr indent="-342900" fontAlgn="base">
              <a:buFont typeface="Arial" panose="020B0604020202020204" pitchFamily="34" charset="0"/>
              <a:buChar char="•"/>
            </a:pPr>
            <a:r>
              <a:rPr lang="nl-NL" sz="2000" dirty="0">
                <a:solidFill>
                  <a:srgbClr val="3C0A85"/>
                </a:solidFill>
                <a:latin typeface="Verdana" panose="020B0604030504040204" pitchFamily="34" charset="0"/>
              </a:rPr>
              <a:t>Toelichting toolkit </a:t>
            </a:r>
          </a:p>
          <a:p>
            <a:pPr indent="-342900" fontAlgn="base">
              <a:buFont typeface="Arial" panose="020B0604020202020204" pitchFamily="34" charset="0"/>
              <a:buChar char="•"/>
            </a:pPr>
            <a:r>
              <a:rPr lang="nl-NL" sz="2000" dirty="0">
                <a:solidFill>
                  <a:srgbClr val="3C0A85"/>
                </a:solidFill>
                <a:latin typeface="Verdana" panose="020B0604030504040204" pitchFamily="34" charset="0"/>
              </a:rPr>
              <a:t>Vragen</a:t>
            </a:r>
          </a:p>
          <a:p>
            <a:pPr marL="285750" indent="-285750">
              <a:buFont typeface="Arial" panose="020B0604020202020204" pitchFamily="34" charset="0"/>
              <a:buChar char="•"/>
            </a:pPr>
            <a:endParaRPr lang="nl-NL" sz="2800" dirty="0"/>
          </a:p>
        </p:txBody>
      </p:sp>
    </p:spTree>
    <p:extLst>
      <p:ext uri="{BB962C8B-B14F-4D97-AF65-F5344CB8AC3E}">
        <p14:creationId xmlns:p14="http://schemas.microsoft.com/office/powerpoint/2010/main" val="319188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inhoud 3">
            <a:extLst>
              <a:ext uri="{FF2B5EF4-FFF2-40B4-BE49-F238E27FC236}">
                <a16:creationId xmlns:a16="http://schemas.microsoft.com/office/drawing/2014/main" id="{DF91B97C-976C-4CAD-9F1C-2E1C56C093C0}"/>
              </a:ext>
            </a:extLst>
          </p:cNvPr>
          <p:cNvSpPr txBox="1">
            <a:spLocks/>
          </p:cNvSpPr>
          <p:nvPr/>
        </p:nvSpPr>
        <p:spPr>
          <a:xfrm>
            <a:off x="588649" y="345717"/>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29" name="Tijdelijke aanduiding voor inhoud 3">
            <a:extLst>
              <a:ext uri="{FF2B5EF4-FFF2-40B4-BE49-F238E27FC236}">
                <a16:creationId xmlns:a16="http://schemas.microsoft.com/office/drawing/2014/main" id="{6E09A526-5AA4-6CF0-555B-97912B2A9566}"/>
              </a:ext>
            </a:extLst>
          </p:cNvPr>
          <p:cNvSpPr txBox="1">
            <a:spLocks/>
          </p:cNvSpPr>
          <p:nvPr/>
        </p:nvSpPr>
        <p:spPr>
          <a:xfrm>
            <a:off x="799734" y="336203"/>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r>
              <a:rPr lang="nl-NL" sz="2800" b="1" kern="0">
                <a:solidFill>
                  <a:srgbClr val="5723A7"/>
                </a:solidFill>
              </a:rPr>
              <a:t>Mogelijk stappenplan</a:t>
            </a: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14" name="Rechthoek 13">
            <a:extLst>
              <a:ext uri="{FF2B5EF4-FFF2-40B4-BE49-F238E27FC236}">
                <a16:creationId xmlns:a16="http://schemas.microsoft.com/office/drawing/2014/main" id="{6E5A6557-AEFD-0075-34D9-49FE81EF05DE}"/>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610FAA4C-F022-333C-4D11-EB6C95F144CE}"/>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logo, symbool, ontwerp&#10;&#10;Automatisch gegenereerde beschrijving">
            <a:extLst>
              <a:ext uri="{FF2B5EF4-FFF2-40B4-BE49-F238E27FC236}">
                <a16:creationId xmlns:a16="http://schemas.microsoft.com/office/drawing/2014/main" id="{666E30C0-602F-FD77-7D60-413A6FF2DD0B}"/>
              </a:ext>
            </a:extLst>
          </p:cNvPr>
          <p:cNvPicPr>
            <a:picLocks noChangeAspect="1"/>
          </p:cNvPicPr>
          <p:nvPr/>
        </p:nvPicPr>
        <p:blipFill>
          <a:blip r:embed="rId3"/>
          <a:stretch>
            <a:fillRect/>
          </a:stretch>
        </p:blipFill>
        <p:spPr>
          <a:xfrm>
            <a:off x="470936" y="1149049"/>
            <a:ext cx="609600" cy="485775"/>
          </a:xfrm>
          <a:prstGeom prst="rect">
            <a:avLst/>
          </a:prstGeom>
        </p:spPr>
      </p:pic>
      <p:pic>
        <p:nvPicPr>
          <p:cNvPr id="9" name="Afbeelding 8" descr="Afbeelding met logo, Graphics, ontwerp&#10;&#10;Automatisch gegenereerde beschrijving">
            <a:extLst>
              <a:ext uri="{FF2B5EF4-FFF2-40B4-BE49-F238E27FC236}">
                <a16:creationId xmlns:a16="http://schemas.microsoft.com/office/drawing/2014/main" id="{287D4B66-D468-60D2-8DB8-C0E990F79797}"/>
              </a:ext>
            </a:extLst>
          </p:cNvPr>
          <p:cNvPicPr>
            <a:picLocks noChangeAspect="1"/>
          </p:cNvPicPr>
          <p:nvPr/>
        </p:nvPicPr>
        <p:blipFill>
          <a:blip r:embed="rId4"/>
          <a:stretch>
            <a:fillRect/>
          </a:stretch>
        </p:blipFill>
        <p:spPr>
          <a:xfrm>
            <a:off x="459519" y="1978218"/>
            <a:ext cx="561975" cy="561975"/>
          </a:xfrm>
          <a:prstGeom prst="rect">
            <a:avLst/>
          </a:prstGeom>
        </p:spPr>
      </p:pic>
      <p:pic>
        <p:nvPicPr>
          <p:cNvPr id="11" name="Afbeelding 10">
            <a:extLst>
              <a:ext uri="{FF2B5EF4-FFF2-40B4-BE49-F238E27FC236}">
                <a16:creationId xmlns:a16="http://schemas.microsoft.com/office/drawing/2014/main" id="{689655DA-4F90-67BB-B970-1D30BB48A1F3}"/>
              </a:ext>
            </a:extLst>
          </p:cNvPr>
          <p:cNvPicPr>
            <a:picLocks noChangeAspect="1"/>
          </p:cNvPicPr>
          <p:nvPr/>
        </p:nvPicPr>
        <p:blipFill>
          <a:blip r:embed="rId5"/>
          <a:stretch>
            <a:fillRect/>
          </a:stretch>
        </p:blipFill>
        <p:spPr>
          <a:xfrm>
            <a:off x="520850" y="3002583"/>
            <a:ext cx="466725" cy="485775"/>
          </a:xfrm>
          <a:prstGeom prst="rect">
            <a:avLst/>
          </a:prstGeom>
        </p:spPr>
      </p:pic>
      <p:pic>
        <p:nvPicPr>
          <p:cNvPr id="13" name="Afbeelding 12" descr="Afbeelding met logo, symbool, ontwerp&#10;&#10;Automatisch gegenereerde beschrijving">
            <a:extLst>
              <a:ext uri="{FF2B5EF4-FFF2-40B4-BE49-F238E27FC236}">
                <a16:creationId xmlns:a16="http://schemas.microsoft.com/office/drawing/2014/main" id="{B7F68C82-922D-7111-384C-74F6BDCBFF5A}"/>
              </a:ext>
            </a:extLst>
          </p:cNvPr>
          <p:cNvPicPr>
            <a:picLocks noChangeAspect="1"/>
          </p:cNvPicPr>
          <p:nvPr/>
        </p:nvPicPr>
        <p:blipFill>
          <a:blip r:embed="rId6"/>
          <a:stretch>
            <a:fillRect/>
          </a:stretch>
        </p:blipFill>
        <p:spPr>
          <a:xfrm>
            <a:off x="430362" y="3822347"/>
            <a:ext cx="647700" cy="590550"/>
          </a:xfrm>
          <a:prstGeom prst="rect">
            <a:avLst/>
          </a:prstGeom>
        </p:spPr>
      </p:pic>
      <p:sp>
        <p:nvSpPr>
          <p:cNvPr id="16" name="Tekstvak 15">
            <a:extLst>
              <a:ext uri="{FF2B5EF4-FFF2-40B4-BE49-F238E27FC236}">
                <a16:creationId xmlns:a16="http://schemas.microsoft.com/office/drawing/2014/main" id="{B95E12D8-3561-0E4A-5D93-B1056033C0A5}"/>
              </a:ext>
            </a:extLst>
          </p:cNvPr>
          <p:cNvSpPr txBox="1"/>
          <p:nvPr/>
        </p:nvSpPr>
        <p:spPr>
          <a:xfrm>
            <a:off x="1361338" y="1244924"/>
            <a:ext cx="6594315" cy="4001095"/>
          </a:xfrm>
          <a:prstGeom prst="rect">
            <a:avLst/>
          </a:prstGeom>
          <a:noFill/>
        </p:spPr>
        <p:txBody>
          <a:bodyPr wrap="square">
            <a:spAutoFit/>
          </a:bodyPr>
          <a:lstStyle/>
          <a:p>
            <a:pPr rtl="0"/>
            <a:r>
              <a:rPr lang="nl-NL" sz="2000">
                <a:solidFill>
                  <a:srgbClr val="3C0A85"/>
                </a:solidFill>
                <a:latin typeface="Verdana" panose="020B0604030504040204" pitchFamily="34" charset="0"/>
                <a:ea typeface="Verdana" panose="020B0604030504040204" pitchFamily="34" charset="0"/>
              </a:rPr>
              <a:t>Aankondiging campagne binnen de organisatie</a:t>
            </a:r>
            <a:br>
              <a:rPr lang="nl-NL" sz="2000">
                <a:solidFill>
                  <a:srgbClr val="3C0A85"/>
                </a:solidFill>
                <a:latin typeface="Verdana" panose="020B0604030504040204" pitchFamily="34" charset="0"/>
                <a:ea typeface="Verdana" panose="020B0604030504040204" pitchFamily="34" charset="0"/>
              </a:rPr>
            </a:br>
            <a:endParaRPr lang="nl-NL" sz="2000">
              <a:solidFill>
                <a:srgbClr val="3C0A85"/>
              </a:solidFill>
              <a:latin typeface="Verdana" panose="020B0604030504040204" pitchFamily="34" charset="0"/>
              <a:ea typeface="Verdana" panose="020B0604030504040204" pitchFamily="34" charset="0"/>
            </a:endParaRPr>
          </a:p>
          <a:p>
            <a:pPr rtl="0"/>
            <a:endParaRPr lang="nl-NL" sz="2000">
              <a:solidFill>
                <a:srgbClr val="3C0A85"/>
              </a:solidFill>
              <a:latin typeface="Verdana" panose="020B0604030504040204" pitchFamily="34" charset="0"/>
              <a:ea typeface="Verdana" panose="020B0604030504040204" pitchFamily="34" charset="0"/>
            </a:endParaRPr>
          </a:p>
          <a:p>
            <a:pPr rtl="0"/>
            <a:r>
              <a:rPr lang="nl-NL" sz="2000">
                <a:solidFill>
                  <a:srgbClr val="3C0A85"/>
                </a:solidFill>
                <a:latin typeface="Verdana" panose="020B0604030504040204" pitchFamily="34" charset="0"/>
                <a:ea typeface="Verdana" panose="020B0604030504040204" pitchFamily="34" charset="0"/>
              </a:rPr>
              <a:t>Start campagne</a:t>
            </a:r>
            <a:br>
              <a:rPr lang="nl-NL" sz="2000">
                <a:solidFill>
                  <a:srgbClr val="3C0A85"/>
                </a:solidFill>
                <a:latin typeface="Verdana" panose="020B0604030504040204" pitchFamily="34" charset="0"/>
                <a:ea typeface="Verdana" panose="020B0604030504040204" pitchFamily="34" charset="0"/>
              </a:rPr>
            </a:br>
            <a:endParaRPr lang="nl-NL" sz="2000">
              <a:solidFill>
                <a:srgbClr val="3C0A85"/>
              </a:solidFill>
              <a:latin typeface="Verdana" panose="020B0604030504040204" pitchFamily="34" charset="0"/>
              <a:ea typeface="Verdana" panose="020B0604030504040204" pitchFamily="34" charset="0"/>
            </a:endParaRPr>
          </a:p>
          <a:p>
            <a:pPr rtl="0"/>
            <a:r>
              <a:rPr lang="nl-NL" sz="2000">
                <a:solidFill>
                  <a:srgbClr val="3C0A85"/>
                </a:solidFill>
                <a:latin typeface="Verdana" panose="020B0604030504040204" pitchFamily="34" charset="0"/>
                <a:ea typeface="Verdana" panose="020B0604030504040204" pitchFamily="34" charset="0"/>
              </a:rPr>
              <a:t> </a:t>
            </a:r>
          </a:p>
          <a:p>
            <a:pPr rtl="0"/>
            <a:r>
              <a:rPr lang="nl-NL" sz="2000">
                <a:solidFill>
                  <a:srgbClr val="3C0A85"/>
                </a:solidFill>
                <a:latin typeface="Verdana" panose="020B0604030504040204" pitchFamily="34" charset="0"/>
                <a:ea typeface="Verdana" panose="020B0604030504040204" pitchFamily="34" charset="0"/>
              </a:rPr>
              <a:t>Tussentijdse terugkoppeling </a:t>
            </a:r>
            <a:br>
              <a:rPr lang="nl-NL" sz="2000">
                <a:solidFill>
                  <a:srgbClr val="3C0A85"/>
                </a:solidFill>
                <a:latin typeface="Verdana" panose="020B0604030504040204" pitchFamily="34" charset="0"/>
                <a:ea typeface="Verdana" panose="020B0604030504040204" pitchFamily="34" charset="0"/>
              </a:rPr>
            </a:br>
            <a:endParaRPr lang="nl-NL" sz="2000">
              <a:solidFill>
                <a:srgbClr val="3C0A85"/>
              </a:solidFill>
              <a:latin typeface="Verdana" panose="020B0604030504040204" pitchFamily="34" charset="0"/>
              <a:ea typeface="Verdana" panose="020B0604030504040204" pitchFamily="34" charset="0"/>
            </a:endParaRPr>
          </a:p>
          <a:p>
            <a:pPr rtl="0"/>
            <a:r>
              <a:rPr lang="nl-NL" sz="2000">
                <a:solidFill>
                  <a:srgbClr val="3C0A85"/>
                </a:solidFill>
                <a:latin typeface="Verdana" panose="020B0604030504040204" pitchFamily="34" charset="0"/>
                <a:ea typeface="Verdana" panose="020B0604030504040204" pitchFamily="34" charset="0"/>
              </a:rPr>
              <a:t> </a:t>
            </a:r>
          </a:p>
          <a:p>
            <a:pPr rtl="0"/>
            <a:r>
              <a:rPr lang="nl-NL" sz="2000">
                <a:solidFill>
                  <a:srgbClr val="3C0A85"/>
                </a:solidFill>
                <a:latin typeface="Verdana" panose="020B0604030504040204" pitchFamily="34" charset="0"/>
                <a:ea typeface="Verdana" panose="020B0604030504040204" pitchFamily="34" charset="0"/>
              </a:rPr>
              <a:t>Afronding en vervolg</a:t>
            </a:r>
          </a:p>
          <a:p>
            <a:pPr rtl="0"/>
            <a:endParaRPr lang="nl-NL">
              <a:solidFill>
                <a:srgbClr val="002060"/>
              </a:solidFill>
            </a:endParaRPr>
          </a:p>
          <a:p>
            <a:pPr rtl="0"/>
            <a:endParaRPr lang="nl-NL">
              <a:solidFill>
                <a:srgbClr val="002060"/>
              </a:solidFill>
            </a:endParaRPr>
          </a:p>
          <a:p>
            <a:pPr rtl="0"/>
            <a:endParaRPr lang="nl-NL">
              <a:solidFill>
                <a:srgbClr val="002060"/>
              </a:solidFill>
            </a:endParaRPr>
          </a:p>
        </p:txBody>
      </p:sp>
      <p:pic>
        <p:nvPicPr>
          <p:cNvPr id="6146" name="Picture 2" descr="Afbeelding met ster, creativiteit&#10;&#10;Automatisch gegenereerde beschrijving">
            <a:extLst>
              <a:ext uri="{FF2B5EF4-FFF2-40B4-BE49-F238E27FC236}">
                <a16:creationId xmlns:a16="http://schemas.microsoft.com/office/drawing/2014/main" id="{C528879F-FA15-DAF6-EECB-F771B6CF8F3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197783" y="114279"/>
            <a:ext cx="1043695" cy="1029037"/>
          </a:xfrm>
          <a:prstGeom prst="rect">
            <a:avLst/>
          </a:prstGeom>
          <a:noFill/>
          <a:extLst>
            <a:ext uri="{909E8E84-426E-40DD-AFC4-6F175D3DCCD1}">
              <a14:hiddenFill xmlns:a14="http://schemas.microsoft.com/office/drawing/2010/main">
                <a:solidFill>
                  <a:srgbClr val="FFFFFF"/>
                </a:solidFill>
              </a14:hiddenFill>
            </a:ext>
          </a:extLst>
        </p:spPr>
      </p:pic>
      <p:pic>
        <p:nvPicPr>
          <p:cNvPr id="2" name="Tijdelijke aanduiding voor inhoud 4" descr="Afbeelding met tekst, Lettertype, Graphics, grafische vormgeving&#10;&#10;Automatisch gegenereerde beschrijving">
            <a:extLst>
              <a:ext uri="{FF2B5EF4-FFF2-40B4-BE49-F238E27FC236}">
                <a16:creationId xmlns:a16="http://schemas.microsoft.com/office/drawing/2014/main" id="{D83F8A16-770A-737C-65BD-E8C7907DC455}"/>
              </a:ext>
            </a:extLst>
          </p:cNvPr>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9742241" y="5044437"/>
            <a:ext cx="2127203" cy="1325563"/>
          </a:xfrm>
        </p:spPr>
      </p:pic>
    </p:spTree>
    <p:extLst>
      <p:ext uri="{BB962C8B-B14F-4D97-AF65-F5344CB8AC3E}">
        <p14:creationId xmlns:p14="http://schemas.microsoft.com/office/powerpoint/2010/main" val="1009517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inhoud 3">
            <a:extLst>
              <a:ext uri="{FF2B5EF4-FFF2-40B4-BE49-F238E27FC236}">
                <a16:creationId xmlns:a16="http://schemas.microsoft.com/office/drawing/2014/main" id="{DF91B97C-976C-4CAD-9F1C-2E1C56C093C0}"/>
              </a:ext>
            </a:extLst>
          </p:cNvPr>
          <p:cNvSpPr txBox="1">
            <a:spLocks/>
          </p:cNvSpPr>
          <p:nvPr/>
        </p:nvSpPr>
        <p:spPr>
          <a:xfrm>
            <a:off x="588649" y="345717"/>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29" name="Tijdelijke aanduiding voor inhoud 3">
            <a:extLst>
              <a:ext uri="{FF2B5EF4-FFF2-40B4-BE49-F238E27FC236}">
                <a16:creationId xmlns:a16="http://schemas.microsoft.com/office/drawing/2014/main" id="{6E09A526-5AA4-6CF0-555B-97912B2A9566}"/>
              </a:ext>
            </a:extLst>
          </p:cNvPr>
          <p:cNvSpPr txBox="1">
            <a:spLocks/>
          </p:cNvSpPr>
          <p:nvPr/>
        </p:nvSpPr>
        <p:spPr>
          <a:xfrm>
            <a:off x="735859" y="345716"/>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0" normalizeH="0" baseline="0" noProof="0">
                <a:ln>
                  <a:noFill/>
                </a:ln>
                <a:solidFill>
                  <a:srgbClr val="5723A7"/>
                </a:solidFill>
                <a:effectLst/>
                <a:uLnTx/>
                <a:uFillTx/>
                <a:latin typeface="Verdana" panose="020B0604030504040204" pitchFamily="34" charset="0"/>
                <a:ea typeface="Verdana" panose="020B0604030504040204" pitchFamily="34" charset="0"/>
              </a:rPr>
              <a:t>Input ophalen  </a:t>
            </a:r>
            <a:endParaRPr kumimoji="0" lang="nl-NL" sz="2800" b="0" i="0" u="none" strike="noStrike" kern="0" cap="none" spc="0" normalizeH="0" baseline="0" noProof="0">
              <a:ln>
                <a:noFill/>
              </a:ln>
              <a:solidFill>
                <a:srgbClr val="5723A7"/>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14" name="Rechthoek 13">
            <a:extLst>
              <a:ext uri="{FF2B5EF4-FFF2-40B4-BE49-F238E27FC236}">
                <a16:creationId xmlns:a16="http://schemas.microsoft.com/office/drawing/2014/main" id="{6E5A6557-AEFD-0075-34D9-49FE81EF05DE}"/>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610FAA4C-F022-333C-4D11-EB6C95F144CE}"/>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hoek 1">
            <a:extLst>
              <a:ext uri="{FF2B5EF4-FFF2-40B4-BE49-F238E27FC236}">
                <a16:creationId xmlns:a16="http://schemas.microsoft.com/office/drawing/2014/main" id="{8AA09BED-CB24-F1F0-25BA-0C208EEADCBA}"/>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C20CB269-D1A4-FA67-6752-45C14F51762C}"/>
              </a:ext>
            </a:extLst>
          </p:cNvPr>
          <p:cNvSpPr/>
          <p:nvPr/>
        </p:nvSpPr>
        <p:spPr>
          <a:xfrm>
            <a:off x="0" y="6007285"/>
            <a:ext cx="12192000" cy="523220"/>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CA661F8D-219D-812F-BA66-B220AC3C0B0F}"/>
              </a:ext>
            </a:extLst>
          </p:cNvPr>
          <p:cNvSpPr txBox="1"/>
          <p:nvPr/>
        </p:nvSpPr>
        <p:spPr>
          <a:xfrm>
            <a:off x="588551" y="1288903"/>
            <a:ext cx="4523333" cy="2554545"/>
          </a:xfrm>
          <a:prstGeom prst="rect">
            <a:avLst/>
          </a:prstGeom>
          <a:noFill/>
        </p:spPr>
        <p:txBody>
          <a:bodyPr wrap="square" rtlCol="0">
            <a:spAutoFit/>
          </a:bodyPr>
          <a:lstStyle/>
          <a:p>
            <a:pPr marL="285750" indent="-285750">
              <a:buFont typeface="Arial" panose="020B0604020202020204" pitchFamily="34" charset="0"/>
              <a:buChar char="•"/>
            </a:pPr>
            <a:r>
              <a:rPr lang="nl-NL" sz="2000">
                <a:solidFill>
                  <a:srgbClr val="3C0A85"/>
                </a:solidFill>
                <a:latin typeface="Verdana" panose="020B0604030504040204" pitchFamily="34" charset="0"/>
                <a:ea typeface="Verdana" panose="020B0604030504040204" pitchFamily="34" charset="0"/>
              </a:rPr>
              <a:t>Wat is de input uit de gesprekken?</a:t>
            </a:r>
          </a:p>
          <a:p>
            <a:pPr marL="285750" indent="-285750">
              <a:buFont typeface="Arial" panose="020B0604020202020204" pitchFamily="34" charset="0"/>
              <a:buChar char="•"/>
            </a:pPr>
            <a:r>
              <a:rPr lang="nl-NL" sz="2000">
                <a:solidFill>
                  <a:srgbClr val="3C0A85"/>
                </a:solidFill>
                <a:latin typeface="Verdana" panose="020B0604030504040204" pitchFamily="34" charset="0"/>
                <a:ea typeface="Verdana" panose="020B0604030504040204" pitchFamily="34" charset="0"/>
              </a:rPr>
              <a:t>Hoe kun je deze input prioriteren? </a:t>
            </a:r>
          </a:p>
          <a:p>
            <a:pPr marL="285750" indent="-285750">
              <a:buFont typeface="Arial" panose="020B0604020202020204" pitchFamily="34" charset="0"/>
              <a:buChar char="•"/>
            </a:pPr>
            <a:r>
              <a:rPr lang="nl-NL" sz="2000">
                <a:solidFill>
                  <a:srgbClr val="3C0A85"/>
                </a:solidFill>
                <a:latin typeface="Verdana" panose="020B0604030504040204" pitchFamily="34" charset="0"/>
                <a:ea typeface="Verdana" panose="020B0604030504040204" pitchFamily="34" charset="0"/>
              </a:rPr>
              <a:t>Welke acties volgen daaruit? </a:t>
            </a:r>
          </a:p>
          <a:p>
            <a:pPr marL="285750" indent="-285750">
              <a:buFont typeface="Arial" panose="020B0604020202020204" pitchFamily="34" charset="0"/>
              <a:buChar char="•"/>
            </a:pPr>
            <a:r>
              <a:rPr lang="nl-NL" sz="2000">
                <a:solidFill>
                  <a:srgbClr val="3C0A85"/>
                </a:solidFill>
                <a:latin typeface="Verdana" panose="020B0604030504040204" pitchFamily="34" charset="0"/>
                <a:ea typeface="Verdana" panose="020B0604030504040204" pitchFamily="34" charset="0"/>
              </a:rPr>
              <a:t>Wie/welke rollen heb je daarvoor nodig?</a:t>
            </a:r>
          </a:p>
          <a:p>
            <a:pPr marL="285750" indent="-285750">
              <a:buFont typeface="Arial" panose="020B0604020202020204" pitchFamily="34" charset="0"/>
              <a:buChar char="•"/>
            </a:pPr>
            <a:r>
              <a:rPr lang="nl-NL" sz="2000">
                <a:solidFill>
                  <a:srgbClr val="3C0A85"/>
                </a:solidFill>
                <a:latin typeface="Verdana" panose="020B0604030504040204" pitchFamily="34" charset="0"/>
                <a:ea typeface="Verdana" panose="020B0604030504040204" pitchFamily="34" charset="0"/>
              </a:rPr>
              <a:t>Wanneer koppel je terug?</a:t>
            </a:r>
          </a:p>
        </p:txBody>
      </p:sp>
      <p:pic>
        <p:nvPicPr>
          <p:cNvPr id="6" name="Afbeelding 5">
            <a:extLst>
              <a:ext uri="{FF2B5EF4-FFF2-40B4-BE49-F238E27FC236}">
                <a16:creationId xmlns:a16="http://schemas.microsoft.com/office/drawing/2014/main" id="{5864A506-316A-303F-0364-6F7815845350}"/>
              </a:ext>
            </a:extLst>
          </p:cNvPr>
          <p:cNvPicPr>
            <a:picLocks noChangeAspect="1"/>
          </p:cNvPicPr>
          <p:nvPr/>
        </p:nvPicPr>
        <p:blipFill>
          <a:blip r:embed="rId3"/>
          <a:stretch>
            <a:fillRect/>
          </a:stretch>
        </p:blipFill>
        <p:spPr>
          <a:xfrm>
            <a:off x="5259094" y="123826"/>
            <a:ext cx="5447376" cy="5549416"/>
          </a:xfrm>
          <a:prstGeom prst="rect">
            <a:avLst/>
          </a:prstGeom>
        </p:spPr>
      </p:pic>
      <p:pic>
        <p:nvPicPr>
          <p:cNvPr id="4" name="Tijdelijke aanduiding voor inhoud 4" descr="Afbeelding met tekst, Lettertype, Graphics, grafische vormgeving&#10;&#10;Automatisch gegenereerde beschrijving">
            <a:extLst>
              <a:ext uri="{FF2B5EF4-FFF2-40B4-BE49-F238E27FC236}">
                <a16:creationId xmlns:a16="http://schemas.microsoft.com/office/drawing/2014/main" id="{35E4A2AF-3536-76BF-DAE6-E0E8A23B9028}"/>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9742241" y="5044437"/>
            <a:ext cx="2127203" cy="1325563"/>
          </a:xfrm>
        </p:spPr>
      </p:pic>
    </p:spTree>
    <p:extLst>
      <p:ext uri="{BB962C8B-B14F-4D97-AF65-F5344CB8AC3E}">
        <p14:creationId xmlns:p14="http://schemas.microsoft.com/office/powerpoint/2010/main" val="210075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inhoud 3">
            <a:extLst>
              <a:ext uri="{FF2B5EF4-FFF2-40B4-BE49-F238E27FC236}">
                <a16:creationId xmlns:a16="http://schemas.microsoft.com/office/drawing/2014/main" id="{DF91B97C-976C-4CAD-9F1C-2E1C56C093C0}"/>
              </a:ext>
            </a:extLst>
          </p:cNvPr>
          <p:cNvSpPr txBox="1">
            <a:spLocks/>
          </p:cNvSpPr>
          <p:nvPr/>
        </p:nvSpPr>
        <p:spPr>
          <a:xfrm>
            <a:off x="588649" y="345717"/>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29" name="Tijdelijke aanduiding voor inhoud 3">
            <a:extLst>
              <a:ext uri="{FF2B5EF4-FFF2-40B4-BE49-F238E27FC236}">
                <a16:creationId xmlns:a16="http://schemas.microsoft.com/office/drawing/2014/main" id="{6E09A526-5AA4-6CF0-555B-97912B2A9566}"/>
              </a:ext>
            </a:extLst>
          </p:cNvPr>
          <p:cNvSpPr txBox="1">
            <a:spLocks/>
          </p:cNvSpPr>
          <p:nvPr/>
        </p:nvSpPr>
        <p:spPr>
          <a:xfrm>
            <a:off x="473035" y="465855"/>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0" normalizeH="0" baseline="0" noProof="0">
                <a:ln>
                  <a:noFill/>
                </a:ln>
                <a:solidFill>
                  <a:srgbClr val="5723A7"/>
                </a:solidFill>
                <a:effectLst/>
                <a:uLnTx/>
                <a:uFillTx/>
                <a:latin typeface="Verdana" panose="020B0604030504040204" pitchFamily="34" charset="0"/>
                <a:ea typeface="Verdana" panose="020B0604030504040204" pitchFamily="34" charset="0"/>
              </a:rPr>
              <a:t>Vragen?</a:t>
            </a:r>
            <a:endParaRPr kumimoji="0" lang="nl-NL" sz="2800" b="0" i="0" u="none" strike="noStrike" kern="0" cap="none" spc="0" normalizeH="0" baseline="0" noProof="0">
              <a:ln>
                <a:noFill/>
              </a:ln>
              <a:solidFill>
                <a:srgbClr val="5723A7"/>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14" name="Rechthoek 13">
            <a:extLst>
              <a:ext uri="{FF2B5EF4-FFF2-40B4-BE49-F238E27FC236}">
                <a16:creationId xmlns:a16="http://schemas.microsoft.com/office/drawing/2014/main" id="{6E5A6557-AEFD-0075-34D9-49FE81EF05DE}"/>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610FAA4C-F022-333C-4D11-EB6C95F144CE}"/>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hoek 1">
            <a:extLst>
              <a:ext uri="{FF2B5EF4-FFF2-40B4-BE49-F238E27FC236}">
                <a16:creationId xmlns:a16="http://schemas.microsoft.com/office/drawing/2014/main" id="{8AA09BED-CB24-F1F0-25BA-0C208EEADCBA}"/>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C20CB269-D1A4-FA67-6752-45C14F51762C}"/>
              </a:ext>
            </a:extLst>
          </p:cNvPr>
          <p:cNvSpPr/>
          <p:nvPr/>
        </p:nvSpPr>
        <p:spPr>
          <a:xfrm>
            <a:off x="0" y="6007285"/>
            <a:ext cx="12192000" cy="523220"/>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4" descr="Afbeelding met tekst, Lettertype, Graphics, grafische vormgeving&#10;&#10;Automatisch gegenereerde beschrijving">
            <a:extLst>
              <a:ext uri="{FF2B5EF4-FFF2-40B4-BE49-F238E27FC236}">
                <a16:creationId xmlns:a16="http://schemas.microsoft.com/office/drawing/2014/main" id="{35E4A2AF-3536-76BF-DAE6-E0E8A23B902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42241" y="5044437"/>
            <a:ext cx="2127203" cy="1325563"/>
          </a:xfrm>
        </p:spPr>
      </p:pic>
      <p:sp>
        <p:nvSpPr>
          <p:cNvPr id="8" name="Tekstvak 7">
            <a:extLst>
              <a:ext uri="{FF2B5EF4-FFF2-40B4-BE49-F238E27FC236}">
                <a16:creationId xmlns:a16="http://schemas.microsoft.com/office/drawing/2014/main" id="{CA661F8D-219D-812F-BA66-B220AC3C0B0F}"/>
              </a:ext>
            </a:extLst>
          </p:cNvPr>
          <p:cNvSpPr txBox="1"/>
          <p:nvPr/>
        </p:nvSpPr>
        <p:spPr>
          <a:xfrm>
            <a:off x="336125" y="1637879"/>
            <a:ext cx="11888425"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a:solidFill>
                  <a:srgbClr val="3C0A85"/>
                </a:solidFill>
                <a:latin typeface="Verdana" panose="020B0604030504040204" pitchFamily="34" charset="0"/>
                <a:ea typeface="Verdana" panose="020B0604030504040204" pitchFamily="34" charset="0"/>
              </a:rPr>
              <a:t>Hebben jullie zelf al concrete ideeën over hoe je het gesprek </a:t>
            </a:r>
            <a:br>
              <a:rPr lang="nl-NL" sz="2000">
                <a:solidFill>
                  <a:srgbClr val="3C0A85"/>
                </a:solidFill>
                <a:latin typeface="Verdana" panose="020B0604030504040204" pitchFamily="34" charset="0"/>
                <a:ea typeface="Verdana" panose="020B0604030504040204" pitchFamily="34" charset="0"/>
              </a:rPr>
            </a:br>
            <a:r>
              <a:rPr lang="nl-NL" sz="2000">
                <a:solidFill>
                  <a:srgbClr val="3C0A85"/>
                </a:solidFill>
                <a:latin typeface="Verdana" panose="020B0604030504040204" pitchFamily="34" charset="0"/>
                <a:ea typeface="Verdana" panose="020B0604030504040204" pitchFamily="34" charset="0"/>
              </a:rPr>
              <a:t>in de organisatie gaat toepassen?</a:t>
            </a:r>
            <a:br>
              <a:rPr lang="nl-NL" sz="2000">
                <a:solidFill>
                  <a:srgbClr val="3C0A85"/>
                </a:solidFill>
                <a:latin typeface="Verdana" panose="020B0604030504040204" pitchFamily="34" charset="0"/>
                <a:ea typeface="Verdana" panose="020B0604030504040204" pitchFamily="34" charset="0"/>
              </a:rPr>
            </a:br>
            <a:endParaRPr lang="nl-NL" sz="2000">
              <a:solidFill>
                <a:srgbClr val="3C0A85"/>
              </a:solidFill>
              <a:latin typeface="Verdana" panose="020B0604030504040204" pitchFamily="34" charset="0"/>
              <a:ea typeface="Verdan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000">
              <a:solidFill>
                <a:srgbClr val="3C0A85"/>
              </a:solidFill>
              <a:latin typeface="Verdana" panose="020B0604030504040204" pitchFamily="34" charset="0"/>
              <a:ea typeface="Verdana" panose="020B0604030504040204" pitchFamily="34" charset="0"/>
            </a:endParaRPr>
          </a:p>
          <a:p>
            <a:pPr marL="342900" indent="-342900">
              <a:buFont typeface="Arial" panose="020B0604020202020204" pitchFamily="34" charset="0"/>
              <a:buChar char="•"/>
              <a:defRPr/>
            </a:pPr>
            <a:r>
              <a:rPr lang="nl-NL" sz="2000">
                <a:solidFill>
                  <a:srgbClr val="3C0A85"/>
                </a:solidFill>
                <a:latin typeface="Verdana" panose="020B0604030504040204" pitchFamily="34" charset="0"/>
                <a:ea typeface="Verdana" panose="020B0604030504040204" pitchFamily="34" charset="0"/>
              </a:rPr>
              <a:t>Wat heeft jouw organisatie nodig om deze campagne verder te brengen?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000">
              <a:solidFill>
                <a:srgbClr val="3C0A85"/>
              </a:solidFill>
              <a:latin typeface="Verdana" panose="020B0604030504040204" pitchFamily="34" charset="0"/>
              <a:ea typeface="Verdan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nl-NL" sz="2000">
                <a:solidFill>
                  <a:srgbClr val="3C0A85"/>
                </a:solidFill>
                <a:latin typeface="Verdana" panose="020B0604030504040204" pitchFamily="34" charset="0"/>
                <a:ea typeface="Verdana" panose="020B0604030504040204" pitchFamily="34" charset="0"/>
              </a:rPr>
              <a:t> </a:t>
            </a:r>
            <a:endParaRPr kumimoji="0" lang="nl-NL" sz="2000" b="0" i="0" u="none" strike="noStrike" kern="1200" cap="none" spc="0" normalizeH="0" baseline="0" noProof="0">
              <a:ln>
                <a:noFill/>
              </a:ln>
              <a:solidFill>
                <a:srgbClr val="3C0A85"/>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020550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jdelijke aanduiding voor inhoud 3">
            <a:extLst>
              <a:ext uri="{FF2B5EF4-FFF2-40B4-BE49-F238E27FC236}">
                <a16:creationId xmlns:a16="http://schemas.microsoft.com/office/drawing/2014/main" id="{DF91B97C-976C-4CAD-9F1C-2E1C56C093C0}"/>
              </a:ext>
            </a:extLst>
          </p:cNvPr>
          <p:cNvSpPr txBox="1">
            <a:spLocks/>
          </p:cNvSpPr>
          <p:nvPr/>
        </p:nvSpPr>
        <p:spPr>
          <a:xfrm>
            <a:off x="588649" y="345717"/>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29" name="Tijdelijke aanduiding voor inhoud 3">
            <a:extLst>
              <a:ext uri="{FF2B5EF4-FFF2-40B4-BE49-F238E27FC236}">
                <a16:creationId xmlns:a16="http://schemas.microsoft.com/office/drawing/2014/main" id="{6E09A526-5AA4-6CF0-555B-97912B2A9566}"/>
              </a:ext>
            </a:extLst>
          </p:cNvPr>
          <p:cNvSpPr txBox="1">
            <a:spLocks/>
          </p:cNvSpPr>
          <p:nvPr/>
        </p:nvSpPr>
        <p:spPr>
          <a:xfrm>
            <a:off x="437865" y="625958"/>
            <a:ext cx="9627905" cy="4020443"/>
          </a:xfrm>
          <a:prstGeom prst="rect">
            <a:avLst/>
          </a:prstGeom>
        </p:spPr>
        <p:txBody>
          <a:bodyPr lIns="0" tIns="0" rIns="0" bIns="0" anchor="t"/>
          <a:lstStyle>
            <a:lvl1pPr marL="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nl-NL" sz="2800" b="1" i="0" u="none" strike="noStrike" kern="0" cap="none" spc="0" normalizeH="0" baseline="0" noProof="0">
                <a:ln>
                  <a:noFill/>
                </a:ln>
                <a:solidFill>
                  <a:srgbClr val="5723A7"/>
                </a:solidFill>
                <a:effectLst/>
                <a:uLnTx/>
                <a:uFillTx/>
                <a:latin typeface="Verdana" panose="020B0604030504040204" pitchFamily="34" charset="0"/>
                <a:ea typeface="Verdana" panose="020B0604030504040204" pitchFamily="34" charset="0"/>
              </a:rPr>
              <a:t>Meedenken?</a:t>
            </a:r>
            <a:endParaRPr kumimoji="0" lang="nl-NL" sz="2800" b="0" i="0" u="none" strike="noStrike" kern="0" cap="none" spc="0" normalizeH="0" baseline="0" noProof="0">
              <a:ln>
                <a:noFill/>
              </a:ln>
              <a:solidFill>
                <a:srgbClr val="5723A7"/>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nl-NL" sz="2800" b="0" i="0" u="none" strike="noStrike" kern="0" cap="none" spc="0" normalizeH="0" baseline="0" noProof="0">
              <a:ln>
                <a:noFill/>
              </a:ln>
              <a:solidFill>
                <a:srgbClr val="3C0A85"/>
              </a:solidFill>
              <a:effectLst/>
              <a:uLnTx/>
              <a:uFillTx/>
              <a:latin typeface="Verdana" panose="020B0604030504040204" pitchFamily="34" charset="0"/>
              <a:ea typeface="Verdana" panose="020B0604030504040204" pitchFamily="34" charset="0"/>
            </a:endParaRPr>
          </a:p>
        </p:txBody>
      </p:sp>
      <p:sp>
        <p:nvSpPr>
          <p:cNvPr id="14" name="Rechthoek 13">
            <a:extLst>
              <a:ext uri="{FF2B5EF4-FFF2-40B4-BE49-F238E27FC236}">
                <a16:creationId xmlns:a16="http://schemas.microsoft.com/office/drawing/2014/main" id="{6E5A6557-AEFD-0075-34D9-49FE81EF05DE}"/>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610FAA4C-F022-333C-4D11-EB6C95F144CE}"/>
              </a:ext>
            </a:extLst>
          </p:cNvPr>
          <p:cNvSpPr/>
          <p:nvPr/>
        </p:nvSpPr>
        <p:spPr>
          <a:xfrm>
            <a:off x="0" y="5875283"/>
            <a:ext cx="12192000" cy="617592"/>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hthoek 1">
            <a:extLst>
              <a:ext uri="{FF2B5EF4-FFF2-40B4-BE49-F238E27FC236}">
                <a16:creationId xmlns:a16="http://schemas.microsoft.com/office/drawing/2014/main" id="{8AA09BED-CB24-F1F0-25BA-0C208EEADCBA}"/>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hthoek 2">
            <a:extLst>
              <a:ext uri="{FF2B5EF4-FFF2-40B4-BE49-F238E27FC236}">
                <a16:creationId xmlns:a16="http://schemas.microsoft.com/office/drawing/2014/main" id="{C20CB269-D1A4-FA67-6752-45C14F51762C}"/>
              </a:ext>
            </a:extLst>
          </p:cNvPr>
          <p:cNvSpPr/>
          <p:nvPr/>
        </p:nvSpPr>
        <p:spPr>
          <a:xfrm>
            <a:off x="0" y="6007285"/>
            <a:ext cx="12192000" cy="523220"/>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Tijdelijke aanduiding voor inhoud 4" descr="Afbeelding met tekst, Lettertype, Graphics, grafische vormgeving&#10;&#10;Automatisch gegenereerde beschrijving">
            <a:extLst>
              <a:ext uri="{FF2B5EF4-FFF2-40B4-BE49-F238E27FC236}">
                <a16:creationId xmlns:a16="http://schemas.microsoft.com/office/drawing/2014/main" id="{35E4A2AF-3536-76BF-DAE6-E0E8A23B902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742241" y="5044437"/>
            <a:ext cx="2127203" cy="1325563"/>
          </a:xfrm>
        </p:spPr>
      </p:pic>
      <p:sp>
        <p:nvSpPr>
          <p:cNvPr id="8" name="Tekstvak 7">
            <a:extLst>
              <a:ext uri="{FF2B5EF4-FFF2-40B4-BE49-F238E27FC236}">
                <a16:creationId xmlns:a16="http://schemas.microsoft.com/office/drawing/2014/main" id="{CA661F8D-219D-812F-BA66-B220AC3C0B0F}"/>
              </a:ext>
            </a:extLst>
          </p:cNvPr>
          <p:cNvSpPr txBox="1"/>
          <p:nvPr/>
        </p:nvSpPr>
        <p:spPr>
          <a:xfrm>
            <a:off x="336125" y="1637879"/>
            <a:ext cx="11888425" cy="7078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l-NL" sz="2000" b="0" i="0" strike="noStrike" kern="1200" cap="none" spc="0" normalizeH="0" baseline="0" noProof="0">
                <a:ln>
                  <a:noFill/>
                </a:ln>
                <a:solidFill>
                  <a:srgbClr val="3C0A85"/>
                </a:solidFill>
                <a:effectLst/>
                <a:uLnTx/>
                <a:uFillTx/>
                <a:latin typeface="Verdana" panose="020B0604030504040204" pitchFamily="34" charset="0"/>
                <a:ea typeface="Verdana" panose="020B0604030504040204" pitchFamily="34" charset="0"/>
                <a:cs typeface="+mn-cs"/>
                <a:hlinkClick r:id="rId4">
                  <a:extLst>
                    <a:ext uri="{A12FA001-AC4F-418D-AE19-62706E023703}">
                      <ahyp:hlinkClr xmlns:ahyp="http://schemas.microsoft.com/office/drawing/2018/hyperlinkcolor" val="tx"/>
                    </a:ext>
                  </a:extLst>
                </a:hlinkClick>
              </a:rPr>
              <a:t>Ga naar: </a:t>
            </a:r>
            <a:r>
              <a:rPr kumimoji="0" lang="nl-NL" sz="2000" b="0" i="0" u="none" strike="noStrike" kern="1200" cap="none" spc="0" normalizeH="0" baseline="0" noProof="0">
                <a:ln>
                  <a:noFill/>
                </a:ln>
                <a:solidFill>
                  <a:srgbClr val="3C0A85"/>
                </a:solidFill>
                <a:effectLst/>
                <a:uLnTx/>
                <a:uFillTx/>
                <a:latin typeface="Verdana" panose="020B0604030504040204" pitchFamily="34" charset="0"/>
                <a:ea typeface="Verdana" panose="020B0604030504040204" pitchFamily="34" charset="0"/>
                <a:cs typeface="+mn-cs"/>
                <a:hlinkClick r:id="rId4">
                  <a:extLst>
                    <a:ext uri="{A12FA001-AC4F-418D-AE19-62706E023703}">
                      <ahyp:hlinkClr xmlns:ahyp="http://schemas.microsoft.com/office/drawing/2018/hyperlinkcolor" val="tx"/>
                    </a:ext>
                  </a:extLst>
                </a:hlinkClick>
              </a:rPr>
              <a:t>https://www.vvtwerktaanmorgen.nl/themas/hoe-dan</a:t>
            </a:r>
            <a:r>
              <a:rPr kumimoji="0" lang="nl-NL" sz="2000" b="0" i="0" u="none" strike="noStrike" kern="1200" cap="none" spc="0" normalizeH="0" baseline="0" noProof="0">
                <a:ln>
                  <a:noFill/>
                </a:ln>
                <a:solidFill>
                  <a:srgbClr val="3C0A85"/>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srgbClr val="3C0A85"/>
                </a:solidFill>
                <a:effectLst/>
                <a:uLnTx/>
                <a:uFillTx/>
                <a:latin typeface="Verdana" panose="020B0604030504040204" pitchFamily="34" charset="0"/>
                <a:ea typeface="Verdana" panose="020B0604030504040204" pitchFamily="34" charset="0"/>
                <a:cs typeface="+mn-cs"/>
              </a:rPr>
              <a:t> </a:t>
            </a:r>
          </a:p>
        </p:txBody>
      </p:sp>
    </p:spTree>
    <p:extLst>
      <p:ext uri="{BB962C8B-B14F-4D97-AF65-F5344CB8AC3E}">
        <p14:creationId xmlns:p14="http://schemas.microsoft.com/office/powerpoint/2010/main" val="2246832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723A7"/>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DEFEC6E-1871-6D48-1527-58E33F4E47ED}"/>
              </a:ext>
            </a:extLst>
          </p:cNvPr>
          <p:cNvSpPr txBox="1"/>
          <p:nvPr/>
        </p:nvSpPr>
        <p:spPr>
          <a:xfrm>
            <a:off x="3254270" y="212257"/>
            <a:ext cx="5868979"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nl-NL" sz="2000" b="0" i="0" u="none" strike="noStrike" kern="1200" cap="none" spc="0" normalizeH="0" baseline="0" noProof="0">
                <a:ln>
                  <a:noFill/>
                </a:ln>
                <a:solidFill>
                  <a:prstClr val="white"/>
                </a:solidFill>
                <a:effectLst/>
                <a:uLnTx/>
                <a:uFillTx/>
                <a:latin typeface="Verdana" panose="020B0604030504040204" pitchFamily="34" charset="0"/>
                <a:ea typeface="Calibri" panose="020F0502020204030204" pitchFamily="34" charset="0"/>
                <a:cs typeface="Times New Roman" panose="02020603050405020304" pitchFamily="18" charset="0"/>
              </a:rPr>
            </a:br>
            <a:br>
              <a:rPr kumimoji="0" lang="nl-NL" sz="2000" b="0" i="0" u="none" strike="noStrike" kern="1200" cap="none" spc="0" normalizeH="0" baseline="0" noProof="0">
                <a:ln>
                  <a:noFill/>
                </a:ln>
                <a:solidFill>
                  <a:prstClr val="white"/>
                </a:solidFill>
                <a:effectLst/>
                <a:uLnTx/>
                <a:uFillTx/>
                <a:latin typeface="Verdana" panose="020B0604030504040204" pitchFamily="34" charset="0"/>
                <a:ea typeface="Calibri" panose="020F0502020204030204" pitchFamily="34" charset="0"/>
                <a:cs typeface="Times New Roman" panose="02020603050405020304" pitchFamily="18" charset="0"/>
              </a:rPr>
            </a:br>
            <a:endParaRPr kumimoji="0" lang="nl-NL" sz="2000" b="0" i="0" u="none" strike="noStrike" kern="1200" cap="none" spc="0" normalizeH="0" baseline="0" noProof="0">
              <a:ln>
                <a:noFill/>
              </a:ln>
              <a:solidFill>
                <a:prstClr val="white"/>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a:ln>
                <a:noFill/>
              </a:ln>
              <a:solidFill>
                <a:prstClr val="white"/>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Tijdelijke aanduiding voor inhoud 4" descr="Afbeelding met tekst, Lettertype, Graphics, grafische vormgeving&#10;&#10;Automatisch gegenereerde beschrijving">
            <a:extLst>
              <a:ext uri="{FF2B5EF4-FFF2-40B4-BE49-F238E27FC236}">
                <a16:creationId xmlns:a16="http://schemas.microsoft.com/office/drawing/2014/main" id="{ACD1A486-DDA8-BABC-7E0B-5EC98CDA0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3546" y="5220949"/>
            <a:ext cx="2315053" cy="1442621"/>
          </a:xfrm>
          <a:prstGeom prst="rect">
            <a:avLst/>
          </a:prstGeom>
        </p:spPr>
      </p:pic>
      <p:sp>
        <p:nvSpPr>
          <p:cNvPr id="7" name="Tekstvak 6">
            <a:extLst>
              <a:ext uri="{FF2B5EF4-FFF2-40B4-BE49-F238E27FC236}">
                <a16:creationId xmlns:a16="http://schemas.microsoft.com/office/drawing/2014/main" id="{A3695EA6-8AE6-7E3E-0310-31D478EBB34C}"/>
              </a:ext>
            </a:extLst>
          </p:cNvPr>
          <p:cNvSpPr txBox="1"/>
          <p:nvPr/>
        </p:nvSpPr>
        <p:spPr>
          <a:xfrm>
            <a:off x="473476" y="445366"/>
            <a:ext cx="11718524" cy="52322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mn-cs"/>
              </a:rPr>
              <a:t>Bedankt voor jullie deelname!</a:t>
            </a:r>
          </a:p>
        </p:txBody>
      </p:sp>
      <p:sp>
        <p:nvSpPr>
          <p:cNvPr id="2" name="Tekstvak 1">
            <a:extLst>
              <a:ext uri="{FF2B5EF4-FFF2-40B4-BE49-F238E27FC236}">
                <a16:creationId xmlns:a16="http://schemas.microsoft.com/office/drawing/2014/main" id="{2173F559-C71C-1896-6645-9AE22F6F3098}"/>
              </a:ext>
            </a:extLst>
          </p:cNvPr>
          <p:cNvSpPr txBox="1"/>
          <p:nvPr/>
        </p:nvSpPr>
        <p:spPr>
          <a:xfrm>
            <a:off x="420415" y="3797226"/>
            <a:ext cx="11578184" cy="2322111"/>
          </a:xfrm>
          <a:prstGeom prst="rect">
            <a:avLst/>
          </a:prstGeom>
          <a:noFill/>
        </p:spPr>
        <p:txBody>
          <a:bodyPr wrap="square">
            <a:spAutoFit/>
          </a:bodyPr>
          <a:lstStyle/>
          <a:p>
            <a:pPr algn="l" rtl="0" fontAlgn="base"/>
            <a:r>
              <a:rPr lang="nl-NL" sz="2400" b="0" i="0" u="none" strike="noStrike">
                <a:solidFill>
                  <a:schemeClr val="bg1"/>
                </a:solidFill>
                <a:effectLst/>
                <a:latin typeface="Verdana" panose="020B0604030504040204" pitchFamily="34" charset="0"/>
              </a:rPr>
              <a:t>Marieke Brandsma</a:t>
            </a:r>
            <a:br>
              <a:rPr lang="nl-NL" sz="2400" b="0" i="0" u="none" strike="noStrike">
                <a:solidFill>
                  <a:schemeClr val="bg1"/>
                </a:solidFill>
                <a:effectLst/>
                <a:latin typeface="Verdana" panose="020B0604030504040204" pitchFamily="34" charset="0"/>
              </a:rPr>
            </a:br>
            <a:r>
              <a:rPr lang="nl-NL" sz="2400" b="0" i="0" u="none" strike="noStrike">
                <a:solidFill>
                  <a:schemeClr val="bg1"/>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m.brandsma@vvtwerktaanmorgen.nl</a:t>
            </a:r>
            <a:endParaRPr lang="nl-NL" sz="2400" b="0" i="0" u="none" strike="noStrike">
              <a:solidFill>
                <a:schemeClr val="bg1"/>
              </a:solidFill>
              <a:effectLst/>
              <a:latin typeface="Verdana" panose="020B0604030504040204" pitchFamily="34" charset="0"/>
            </a:endParaRPr>
          </a:p>
          <a:p>
            <a:pPr algn="l" rtl="0" fontAlgn="base"/>
            <a:r>
              <a:rPr lang="nl-NL" sz="2400">
                <a:solidFill>
                  <a:schemeClr val="bg1"/>
                </a:solidFill>
                <a:latin typeface="Verdana" panose="020B0604030504040204" pitchFamily="34" charset="0"/>
              </a:rPr>
              <a:t>06-20011867</a:t>
            </a:r>
            <a:endParaRPr lang="en-US" sz="2400" b="0" i="0">
              <a:solidFill>
                <a:schemeClr val="bg1"/>
              </a:solidFill>
              <a:effectLst/>
              <a:latin typeface="Segoe UI" panose="020B0502040204020203"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br>
              <a:rPr kumimoji="0" lang="nl-NL" sz="24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br>
            <a:endParaRPr kumimoji="0" lang="nl-NL" sz="24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n-cs"/>
            </a:endParaRPr>
          </a:p>
        </p:txBody>
      </p:sp>
      <p:sp>
        <p:nvSpPr>
          <p:cNvPr id="5" name="Tekstvak 4">
            <a:extLst>
              <a:ext uri="{FF2B5EF4-FFF2-40B4-BE49-F238E27FC236}">
                <a16:creationId xmlns:a16="http://schemas.microsoft.com/office/drawing/2014/main" id="{A00E8588-56F8-09E4-404B-CF374F1A9672}"/>
              </a:ext>
            </a:extLst>
          </p:cNvPr>
          <p:cNvSpPr txBox="1"/>
          <p:nvPr/>
        </p:nvSpPr>
        <p:spPr>
          <a:xfrm>
            <a:off x="473476" y="1896410"/>
            <a:ext cx="4398512" cy="1384995"/>
          </a:xfrm>
          <a:prstGeom prst="rect">
            <a:avLst/>
          </a:prstGeom>
          <a:noFill/>
        </p:spPr>
        <p:txBody>
          <a:bodyPr wrap="none" rtlCol="0">
            <a:spAutoFit/>
          </a:bodyPr>
          <a:lstStyle/>
          <a:p>
            <a:endParaRPr lang="nl-NL" sz="2800">
              <a:solidFill>
                <a:schemeClr val="bg1"/>
              </a:solidFill>
              <a:hlinkClick r:id="rId5">
                <a:extLst>
                  <a:ext uri="{A12FA001-AC4F-418D-AE19-62706E023703}">
                    <ahyp:hlinkClr xmlns:ahyp="http://schemas.microsoft.com/office/drawing/2018/hyperlinkcolor" val="tx"/>
                  </a:ext>
                </a:extLst>
              </a:hlinkClick>
            </a:endParaRPr>
          </a:p>
          <a:p>
            <a:r>
              <a:rPr lang="nl-NL" sz="2800">
                <a:solidFill>
                  <a:schemeClr val="bg1"/>
                </a:solidFill>
                <a:hlinkClick r:id="rId5">
                  <a:extLst>
                    <a:ext uri="{A12FA001-AC4F-418D-AE19-62706E023703}">
                      <ahyp:hlinkClr xmlns:ahyp="http://schemas.microsoft.com/office/drawing/2018/hyperlinkcolor" val="tx"/>
                    </a:ext>
                  </a:extLst>
                </a:hlinkClick>
              </a:rPr>
              <a:t>www.hoedan.nl</a:t>
            </a:r>
            <a:endParaRPr lang="nl-NL" sz="2800">
              <a:solidFill>
                <a:schemeClr val="bg1"/>
              </a:solidFill>
            </a:endParaRPr>
          </a:p>
          <a:p>
            <a:r>
              <a:rPr lang="nl-NL" sz="2800">
                <a:solidFill>
                  <a:schemeClr val="bg1"/>
                </a:solidFill>
                <a:hlinkClick r:id="rId6">
                  <a:extLst>
                    <a:ext uri="{A12FA001-AC4F-418D-AE19-62706E023703}">
                      <ahyp:hlinkClr xmlns:ahyp="http://schemas.microsoft.com/office/drawing/2018/hyperlinkcolor" val="tx"/>
                    </a:ext>
                  </a:extLst>
                </a:hlinkClick>
              </a:rPr>
              <a:t>www.vvtwerktaanmorgen.nl</a:t>
            </a:r>
            <a:r>
              <a:rPr lang="nl-NL" sz="2800">
                <a:solidFill>
                  <a:schemeClr val="bg1"/>
                </a:solidFill>
              </a:rPr>
              <a:t> </a:t>
            </a:r>
          </a:p>
        </p:txBody>
      </p:sp>
      <p:sp>
        <p:nvSpPr>
          <p:cNvPr id="8" name="Tekstvak 7">
            <a:extLst>
              <a:ext uri="{FF2B5EF4-FFF2-40B4-BE49-F238E27FC236}">
                <a16:creationId xmlns:a16="http://schemas.microsoft.com/office/drawing/2014/main" id="{D21667EF-EA72-B557-4D65-115CCE8135BF}"/>
              </a:ext>
            </a:extLst>
          </p:cNvPr>
          <p:cNvSpPr txBox="1"/>
          <p:nvPr/>
        </p:nvSpPr>
        <p:spPr>
          <a:xfrm>
            <a:off x="473476" y="1722966"/>
            <a:ext cx="11578184" cy="1583447"/>
          </a:xfrm>
          <a:prstGeom prst="rect">
            <a:avLst/>
          </a:prstGeom>
          <a:noFill/>
        </p:spPr>
        <p:txBody>
          <a:bodyPr wrap="square">
            <a:spAutoFit/>
          </a:bodyPr>
          <a:lstStyle/>
          <a:p>
            <a:pPr algn="l" rtl="0" fontAlgn="base"/>
            <a:r>
              <a:rPr lang="nl-NL" sz="2400" b="1" i="0" u="none" strike="noStrike">
                <a:solidFill>
                  <a:schemeClr val="bg1"/>
                </a:solidFill>
                <a:effectLst/>
                <a:latin typeface="Verdana" panose="020B0604030504040204" pitchFamily="34" charset="0"/>
              </a:rPr>
              <a:t>Meer informatie en contactgegevens:</a:t>
            </a:r>
            <a:endParaRPr lang="en-US" sz="2400" b="1" i="0">
              <a:solidFill>
                <a:schemeClr val="bg1"/>
              </a:solidFill>
              <a:effectLst/>
              <a:latin typeface="Segoe UI" panose="020B0502040204020203" pitchFamily="34" charset="0"/>
            </a:endParaRPr>
          </a:p>
          <a:p>
            <a:pPr marL="0" marR="0" lvl="0" indent="0" algn="l" defTabSz="914400" rtl="0" eaLnBrk="1" fontAlgn="auto" latinLnBrk="0" hangingPunct="1">
              <a:lnSpc>
                <a:spcPts val="3000"/>
              </a:lnSpc>
              <a:spcBef>
                <a:spcPts val="0"/>
              </a:spcBef>
              <a:spcAft>
                <a:spcPts val="0"/>
              </a:spcAft>
              <a:buClrTx/>
              <a:buSzTx/>
              <a:buFontTx/>
              <a:buNone/>
              <a:tabLst/>
              <a:defRPr/>
            </a:pPr>
            <a:br>
              <a:rPr kumimoji="0" lang="nl-NL" sz="24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rPr>
            </a:br>
            <a:endParaRPr kumimoji="0" lang="nl-NL" sz="2400" b="0" i="0" u="none" strike="noStrike" kern="120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9552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646581" y="300721"/>
            <a:ext cx="10515600" cy="747606"/>
          </a:xfrm>
          <a:prstGeom prst="rect">
            <a:avLst/>
          </a:prstGeom>
        </p:spPr>
        <p:txBody>
          <a:bodyPr vert="horz" wrap="square" lIns="0" tIns="8856" rIns="0" bIns="0" rtlCol="0">
            <a:spAutoFit/>
          </a:bodyPr>
          <a:lstStyle/>
          <a:p>
            <a:pPr marL="7701">
              <a:lnSpc>
                <a:spcPct val="100000"/>
              </a:lnSpc>
              <a:spcBef>
                <a:spcPts val="69"/>
              </a:spcBef>
            </a:pPr>
            <a:r>
              <a:rPr lang="nl-NL" sz="2800" b="1" dirty="0">
                <a:solidFill>
                  <a:srgbClr val="5723A7"/>
                </a:solidFill>
                <a:latin typeface="Verdana" panose="020B0604030504040204" pitchFamily="34" charset="0"/>
                <a:cs typeface="Times New Roman" panose="02020603050405020304" pitchFamily="18" charset="0"/>
              </a:rPr>
              <a:t>Over Morgen </a:t>
            </a:r>
            <a:br>
              <a:rPr lang="nl-NL" sz="2800" b="1" dirty="0">
                <a:solidFill>
                  <a:srgbClr val="5723A7"/>
                </a:solidFill>
                <a:latin typeface="Verdana" panose="020B0604030504040204" pitchFamily="34" charset="0"/>
                <a:cs typeface="Times New Roman" panose="02020603050405020304" pitchFamily="18" charset="0"/>
              </a:rPr>
            </a:br>
            <a:r>
              <a:rPr lang="nl-NL" sz="2000" dirty="0">
                <a:solidFill>
                  <a:srgbClr val="5723A7"/>
                </a:solidFill>
                <a:latin typeface="Verdana" panose="020B0604030504040204" pitchFamily="34" charset="0"/>
                <a:cs typeface="Times New Roman" panose="02020603050405020304" pitchFamily="18" charset="0"/>
              </a:rPr>
              <a:t>Als paraplu voor gesprek met sector en samenleving</a:t>
            </a:r>
            <a:endParaRPr sz="2800" dirty="0">
              <a:solidFill>
                <a:srgbClr val="5723A7"/>
              </a:solidFill>
              <a:latin typeface="Verdana" panose="020B0604030504040204" pitchFamily="34" charset="0"/>
              <a:cs typeface="Times New Roman" panose="02020603050405020304" pitchFamily="18" charset="0"/>
            </a:endParaRPr>
          </a:p>
        </p:txBody>
      </p:sp>
      <p:sp>
        <p:nvSpPr>
          <p:cNvPr id="2" name="Rechthoek 1">
            <a:extLst>
              <a:ext uri="{FF2B5EF4-FFF2-40B4-BE49-F238E27FC236}">
                <a16:creationId xmlns:a16="http://schemas.microsoft.com/office/drawing/2014/main" id="{6F0F8313-D608-420F-CCEC-106D90E80ABA}"/>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111D9B3F-87DD-3ADB-DA25-04510FA51FA3}"/>
              </a:ext>
            </a:extLst>
          </p:cNvPr>
          <p:cNvSpPr/>
          <p:nvPr/>
        </p:nvSpPr>
        <p:spPr>
          <a:xfrm>
            <a:off x="0" y="5843626"/>
            <a:ext cx="12192000" cy="686879"/>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Tijdelijke aanduiding voor inhoud 4" descr="Afbeelding met tekst, Lettertype, Graphics, grafische vormgeving&#10;&#10;Automatisch gegenereerde beschrijving">
            <a:extLst>
              <a:ext uri="{FF2B5EF4-FFF2-40B4-BE49-F238E27FC236}">
                <a16:creationId xmlns:a16="http://schemas.microsoft.com/office/drawing/2014/main" id="{792E3F64-E122-D900-81ED-121C6364A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2241" y="5044437"/>
            <a:ext cx="2127203" cy="1325563"/>
          </a:xfrm>
          <a:prstGeom prst="rect">
            <a:avLst/>
          </a:prstGeom>
        </p:spPr>
      </p:pic>
      <p:pic>
        <p:nvPicPr>
          <p:cNvPr id="5" name="Afbeelding 4">
            <a:extLst>
              <a:ext uri="{FF2B5EF4-FFF2-40B4-BE49-F238E27FC236}">
                <a16:creationId xmlns:a16="http://schemas.microsoft.com/office/drawing/2014/main" id="{C830DDCF-A0F4-7DA3-C54D-65F2C1F48C62}"/>
              </a:ext>
            </a:extLst>
          </p:cNvPr>
          <p:cNvPicPr>
            <a:picLocks noChangeAspect="1"/>
          </p:cNvPicPr>
          <p:nvPr/>
        </p:nvPicPr>
        <p:blipFill>
          <a:blip r:embed="rId4"/>
          <a:stretch>
            <a:fillRect/>
          </a:stretch>
        </p:blipFill>
        <p:spPr>
          <a:xfrm>
            <a:off x="646581" y="1414255"/>
            <a:ext cx="6645649" cy="4029489"/>
          </a:xfrm>
          <a:prstGeom prst="rect">
            <a:avLst/>
          </a:prstGeom>
        </p:spPr>
      </p:pic>
      <p:sp>
        <p:nvSpPr>
          <p:cNvPr id="6" name="Tekstvak 5">
            <a:extLst>
              <a:ext uri="{FF2B5EF4-FFF2-40B4-BE49-F238E27FC236}">
                <a16:creationId xmlns:a16="http://schemas.microsoft.com/office/drawing/2014/main" id="{D6A271DA-B3A7-1E52-ABC0-56623689495D}"/>
              </a:ext>
            </a:extLst>
          </p:cNvPr>
          <p:cNvSpPr txBox="1"/>
          <p:nvPr/>
        </p:nvSpPr>
        <p:spPr>
          <a:xfrm>
            <a:off x="7449232" y="1451977"/>
            <a:ext cx="4303057" cy="3693319"/>
          </a:xfrm>
          <a:prstGeom prst="rect">
            <a:avLst/>
          </a:prstGeom>
          <a:noFill/>
        </p:spPr>
        <p:txBody>
          <a:bodyPr wrap="square" rtlCol="0">
            <a:spAutoFit/>
          </a:bodyPr>
          <a:lstStyle/>
          <a:p>
            <a:r>
              <a:rPr lang="nl-NL" b="1">
                <a:solidFill>
                  <a:srgbClr val="3C277B"/>
                </a:solidFill>
                <a:latin typeface="Verdana" panose="020B0604030504040204" pitchFamily="34" charset="0"/>
                <a:ea typeface="Verdana" panose="020B0604030504040204" pitchFamily="34" charset="0"/>
              </a:rPr>
              <a:t>Twee belangrijke drijvers </a:t>
            </a:r>
          </a:p>
          <a:p>
            <a:endParaRPr lang="nl-NL">
              <a:solidFill>
                <a:srgbClr val="3C277B"/>
              </a:solidFill>
              <a:latin typeface="Verdana" panose="020B0604030504040204" pitchFamily="34" charset="0"/>
              <a:ea typeface="Verdana" panose="020B0604030504040204" pitchFamily="34" charset="0"/>
            </a:endParaRPr>
          </a:p>
          <a:p>
            <a:pPr marL="342900" indent="-342900">
              <a:buAutoNum type="arabicPeriod"/>
            </a:pPr>
            <a:r>
              <a:rPr lang="nl-NL">
                <a:solidFill>
                  <a:srgbClr val="3C277B"/>
                </a:solidFill>
                <a:latin typeface="Verdana" panose="020B0604030504040204" pitchFamily="34" charset="0"/>
                <a:ea typeface="Verdana" panose="020B0604030504040204" pitchFamily="34" charset="0"/>
              </a:rPr>
              <a:t>Zorgmedewerkers moeten het werk anders organiseren. Zodat zij het werk kunnen blijven doen, met plezier. </a:t>
            </a:r>
          </a:p>
          <a:p>
            <a:pPr marL="342900" indent="-342900">
              <a:buAutoNum type="arabicPeriod"/>
            </a:pPr>
            <a:endParaRPr lang="nl-NL">
              <a:solidFill>
                <a:srgbClr val="3C277B"/>
              </a:solidFill>
              <a:latin typeface="Verdana" panose="020B0604030504040204" pitchFamily="34" charset="0"/>
              <a:ea typeface="Verdana" panose="020B0604030504040204" pitchFamily="34" charset="0"/>
            </a:endParaRPr>
          </a:p>
          <a:p>
            <a:pPr marL="342900" indent="-342900">
              <a:buFontTx/>
              <a:buAutoNum type="arabicPeriod"/>
            </a:pPr>
            <a:r>
              <a:rPr lang="nl-NL">
                <a:solidFill>
                  <a:srgbClr val="3C277B"/>
                </a:solidFill>
                <a:latin typeface="Verdana" panose="020B0604030504040204" pitchFamily="34" charset="0"/>
                <a:ea typeface="Verdana" panose="020B0604030504040204" pitchFamily="34" charset="0"/>
              </a:rPr>
              <a:t>We kunnen de zorg alleen anders organiseren als de samenleving verwachtingen bijstelt (=</a:t>
            </a:r>
            <a:r>
              <a:rPr lang="nl-NL" b="1">
                <a:solidFill>
                  <a:srgbClr val="3C277B"/>
                </a:solidFill>
                <a:latin typeface="Verdana" panose="020B0604030504040204" pitchFamily="34" charset="0"/>
                <a:ea typeface="Verdana" panose="020B0604030504040204" pitchFamily="34" charset="0"/>
              </a:rPr>
              <a:t>Praat vandaag over morgen</a:t>
            </a:r>
            <a:r>
              <a:rPr lang="nl-NL">
                <a:solidFill>
                  <a:srgbClr val="3C277B"/>
                </a:solidFill>
                <a:latin typeface="Verdana" panose="020B0604030504040204" pitchFamily="34" charset="0"/>
                <a:ea typeface="Verdana" panose="020B0604030504040204" pitchFamily="34" charset="0"/>
              </a:rPr>
              <a:t>)</a:t>
            </a:r>
          </a:p>
          <a:p>
            <a:pPr marL="342900" indent="-342900">
              <a:buAutoNum type="arabicPeriod"/>
            </a:pPr>
            <a:endParaRPr lang="nl-NL">
              <a:solidFill>
                <a:srgbClr val="3C277B"/>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3670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187460" y="3478697"/>
            <a:ext cx="5748751" cy="511479"/>
            <a:chOff x="5633336" y="4459117"/>
            <a:chExt cx="9480117" cy="843467"/>
          </a:xfrm>
        </p:grpSpPr>
        <p:sp>
          <p:nvSpPr>
            <p:cNvPr id="3" name="object 3"/>
            <p:cNvSpPr/>
            <p:nvPr/>
          </p:nvSpPr>
          <p:spPr>
            <a:xfrm>
              <a:off x="5633336" y="4502484"/>
              <a:ext cx="400050" cy="800100"/>
            </a:xfrm>
            <a:custGeom>
              <a:avLst/>
              <a:gdLst/>
              <a:ahLst/>
              <a:cxnLst/>
              <a:rect l="l" t="t" r="r" b="b"/>
              <a:pathLst>
                <a:path w="400050" h="800100">
                  <a:moveTo>
                    <a:pt x="0" y="0"/>
                  </a:moveTo>
                  <a:lnTo>
                    <a:pt x="0" y="799630"/>
                  </a:lnTo>
                  <a:lnTo>
                    <a:pt x="399820" y="399809"/>
                  </a:lnTo>
                  <a:lnTo>
                    <a:pt x="0" y="0"/>
                  </a:lnTo>
                  <a:close/>
                </a:path>
              </a:pathLst>
            </a:custGeom>
            <a:solidFill>
              <a:srgbClr val="C2B7D8"/>
            </a:solidFill>
          </p:spPr>
          <p:txBody>
            <a:bodyPr wrap="square" lIns="0" tIns="0" rIns="0" bIns="0" rtlCol="0"/>
            <a:lstStyle/>
            <a:p>
              <a:endParaRPr/>
            </a:p>
          </p:txBody>
        </p:sp>
        <p:sp>
          <p:nvSpPr>
            <p:cNvPr id="4" name="object 4"/>
            <p:cNvSpPr/>
            <p:nvPr/>
          </p:nvSpPr>
          <p:spPr>
            <a:xfrm>
              <a:off x="14713402" y="4459117"/>
              <a:ext cx="400051" cy="800099"/>
            </a:xfrm>
            <a:custGeom>
              <a:avLst/>
              <a:gdLst/>
              <a:ahLst/>
              <a:cxnLst/>
              <a:rect l="l" t="t" r="r" b="b"/>
              <a:pathLst>
                <a:path w="400050" h="800100">
                  <a:moveTo>
                    <a:pt x="0" y="0"/>
                  </a:moveTo>
                  <a:lnTo>
                    <a:pt x="0" y="799630"/>
                  </a:lnTo>
                  <a:lnTo>
                    <a:pt x="399820" y="399809"/>
                  </a:lnTo>
                  <a:lnTo>
                    <a:pt x="0" y="0"/>
                  </a:lnTo>
                  <a:close/>
                </a:path>
              </a:pathLst>
            </a:custGeom>
            <a:solidFill>
              <a:srgbClr val="DAD5E9"/>
            </a:solidFill>
          </p:spPr>
          <p:txBody>
            <a:bodyPr wrap="square" lIns="0" tIns="0" rIns="0" bIns="0" rtlCol="0"/>
            <a:lstStyle/>
            <a:p>
              <a:endParaRPr/>
            </a:p>
          </p:txBody>
        </p:sp>
      </p:grpSp>
      <p:sp>
        <p:nvSpPr>
          <p:cNvPr id="5" name="object 5"/>
          <p:cNvSpPr/>
          <p:nvPr/>
        </p:nvSpPr>
        <p:spPr>
          <a:xfrm>
            <a:off x="3179075" y="4993874"/>
            <a:ext cx="242591" cy="485181"/>
          </a:xfrm>
          <a:custGeom>
            <a:avLst/>
            <a:gdLst/>
            <a:ahLst/>
            <a:cxnLst/>
            <a:rect l="l" t="t" r="r" b="b"/>
            <a:pathLst>
              <a:path w="400050" h="800100">
                <a:moveTo>
                  <a:pt x="0" y="0"/>
                </a:moveTo>
                <a:lnTo>
                  <a:pt x="0" y="799630"/>
                </a:lnTo>
                <a:lnTo>
                  <a:pt x="399820" y="399809"/>
                </a:lnTo>
                <a:lnTo>
                  <a:pt x="0" y="0"/>
                </a:lnTo>
                <a:close/>
              </a:path>
            </a:pathLst>
          </a:custGeom>
          <a:solidFill>
            <a:srgbClr val="C2B7D8"/>
          </a:solidFill>
        </p:spPr>
        <p:txBody>
          <a:bodyPr wrap="square" lIns="0" tIns="0" rIns="0" bIns="0" rtlCol="0"/>
          <a:lstStyle/>
          <a:p>
            <a:endParaRPr/>
          </a:p>
        </p:txBody>
      </p:sp>
      <p:sp>
        <p:nvSpPr>
          <p:cNvPr id="6" name="object 6"/>
          <p:cNvSpPr/>
          <p:nvPr/>
        </p:nvSpPr>
        <p:spPr>
          <a:xfrm>
            <a:off x="8689467" y="4992739"/>
            <a:ext cx="242591" cy="485181"/>
          </a:xfrm>
          <a:custGeom>
            <a:avLst/>
            <a:gdLst/>
            <a:ahLst/>
            <a:cxnLst/>
            <a:rect l="l" t="t" r="r" b="b"/>
            <a:pathLst>
              <a:path w="400050" h="800100">
                <a:moveTo>
                  <a:pt x="0" y="0"/>
                </a:moveTo>
                <a:lnTo>
                  <a:pt x="0" y="799630"/>
                </a:lnTo>
                <a:lnTo>
                  <a:pt x="399820" y="399809"/>
                </a:lnTo>
                <a:lnTo>
                  <a:pt x="0" y="0"/>
                </a:lnTo>
                <a:close/>
              </a:path>
            </a:pathLst>
          </a:custGeom>
          <a:solidFill>
            <a:srgbClr val="DAD5E9"/>
          </a:solidFill>
        </p:spPr>
        <p:txBody>
          <a:bodyPr wrap="square" lIns="0" tIns="0" rIns="0" bIns="0" rtlCol="0"/>
          <a:lstStyle/>
          <a:p>
            <a:endParaRPr/>
          </a:p>
        </p:txBody>
      </p:sp>
      <p:sp>
        <p:nvSpPr>
          <p:cNvPr id="7" name="object 7"/>
          <p:cNvSpPr/>
          <p:nvPr/>
        </p:nvSpPr>
        <p:spPr>
          <a:xfrm>
            <a:off x="590936" y="4596062"/>
            <a:ext cx="2596524" cy="1422429"/>
          </a:xfrm>
          <a:custGeom>
            <a:avLst/>
            <a:gdLst/>
            <a:ahLst/>
            <a:cxnLst/>
            <a:rect l="l" t="t" r="r" b="b"/>
            <a:pathLst>
              <a:path w="4743450" h="2345690">
                <a:moveTo>
                  <a:pt x="4743311" y="0"/>
                </a:moveTo>
                <a:lnTo>
                  <a:pt x="0" y="0"/>
                </a:lnTo>
                <a:lnTo>
                  <a:pt x="0" y="2345478"/>
                </a:lnTo>
                <a:lnTo>
                  <a:pt x="4743311" y="2345478"/>
                </a:lnTo>
                <a:lnTo>
                  <a:pt x="4743311" y="0"/>
                </a:lnTo>
                <a:close/>
              </a:path>
            </a:pathLst>
          </a:custGeom>
          <a:solidFill>
            <a:srgbClr val="C2B7D8"/>
          </a:solidFill>
        </p:spPr>
        <p:txBody>
          <a:bodyPr wrap="square" lIns="0" tIns="0" rIns="0" bIns="0" rtlCol="0"/>
          <a:lstStyle/>
          <a:p>
            <a:endParaRPr/>
          </a:p>
        </p:txBody>
      </p:sp>
      <p:sp>
        <p:nvSpPr>
          <p:cNvPr id="8" name="object 8"/>
          <p:cNvSpPr/>
          <p:nvPr/>
        </p:nvSpPr>
        <p:spPr>
          <a:xfrm>
            <a:off x="8991600" y="3116827"/>
            <a:ext cx="2908393" cy="2878057"/>
          </a:xfrm>
          <a:custGeom>
            <a:avLst/>
            <a:gdLst/>
            <a:ahLst/>
            <a:cxnLst/>
            <a:rect l="l" t="t" r="r" b="b"/>
            <a:pathLst>
              <a:path w="4796155" h="4921884">
                <a:moveTo>
                  <a:pt x="4795665" y="0"/>
                </a:moveTo>
                <a:lnTo>
                  <a:pt x="0" y="0"/>
                </a:lnTo>
                <a:lnTo>
                  <a:pt x="0" y="4921316"/>
                </a:lnTo>
                <a:lnTo>
                  <a:pt x="4795665" y="4921316"/>
                </a:lnTo>
                <a:lnTo>
                  <a:pt x="4795665" y="0"/>
                </a:lnTo>
                <a:close/>
              </a:path>
            </a:pathLst>
          </a:custGeom>
          <a:solidFill>
            <a:srgbClr val="12AB78"/>
          </a:solidFill>
        </p:spPr>
        <p:txBody>
          <a:bodyPr wrap="square" lIns="0" tIns="0" rIns="0" bIns="0" rtlCol="0"/>
          <a:lstStyle/>
          <a:p>
            <a:endParaRPr/>
          </a:p>
        </p:txBody>
      </p:sp>
      <p:sp>
        <p:nvSpPr>
          <p:cNvPr id="9" name="object 9"/>
          <p:cNvSpPr/>
          <p:nvPr/>
        </p:nvSpPr>
        <p:spPr>
          <a:xfrm>
            <a:off x="3430051" y="4596062"/>
            <a:ext cx="5303564" cy="1422429"/>
          </a:xfrm>
          <a:custGeom>
            <a:avLst/>
            <a:gdLst/>
            <a:ahLst/>
            <a:cxnLst/>
            <a:rect l="l" t="t" r="r" b="b"/>
            <a:pathLst>
              <a:path w="8188325" h="2345690">
                <a:moveTo>
                  <a:pt x="8188232" y="0"/>
                </a:moveTo>
                <a:lnTo>
                  <a:pt x="0" y="0"/>
                </a:lnTo>
                <a:lnTo>
                  <a:pt x="0" y="2345478"/>
                </a:lnTo>
                <a:lnTo>
                  <a:pt x="8188232" y="2345478"/>
                </a:lnTo>
                <a:lnTo>
                  <a:pt x="8188232" y="0"/>
                </a:lnTo>
                <a:close/>
              </a:path>
            </a:pathLst>
          </a:custGeom>
          <a:solidFill>
            <a:srgbClr val="DAD5E9"/>
          </a:solidFill>
        </p:spPr>
        <p:txBody>
          <a:bodyPr wrap="square" lIns="0" tIns="0" rIns="0" bIns="0" rtlCol="0"/>
          <a:lstStyle/>
          <a:p>
            <a:endParaRPr/>
          </a:p>
        </p:txBody>
      </p:sp>
      <p:sp>
        <p:nvSpPr>
          <p:cNvPr id="10" name="object 10"/>
          <p:cNvSpPr/>
          <p:nvPr/>
        </p:nvSpPr>
        <p:spPr>
          <a:xfrm>
            <a:off x="11010588" y="547263"/>
            <a:ext cx="527153" cy="523688"/>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grpSp>
        <p:nvGrpSpPr>
          <p:cNvPr id="11" name="object 11"/>
          <p:cNvGrpSpPr/>
          <p:nvPr/>
        </p:nvGrpSpPr>
        <p:grpSpPr>
          <a:xfrm>
            <a:off x="10776956" y="1231773"/>
            <a:ext cx="336546" cy="82019"/>
            <a:chOff x="17771292" y="2031284"/>
            <a:chExt cx="554990" cy="135255"/>
          </a:xfrm>
        </p:grpSpPr>
        <p:pic>
          <p:nvPicPr>
            <p:cNvPr id="12" name="object 12"/>
            <p:cNvPicPr/>
            <p:nvPr/>
          </p:nvPicPr>
          <p:blipFill>
            <a:blip r:embed="rId3" cstate="screen">
              <a:extLst>
                <a:ext uri="{28A0092B-C50C-407E-A947-70E740481C1C}">
                  <a14:useLocalDpi xmlns:a14="http://schemas.microsoft.com/office/drawing/2010/main"/>
                </a:ext>
              </a:extLst>
            </a:blip>
            <a:stretch>
              <a:fillRect/>
            </a:stretch>
          </p:blipFill>
          <p:spPr>
            <a:xfrm>
              <a:off x="17771292" y="2031284"/>
              <a:ext cx="442467" cy="134628"/>
            </a:xfrm>
            <a:prstGeom prst="rect">
              <a:avLst/>
            </a:prstGeom>
          </p:spPr>
        </p:pic>
        <p:pic>
          <p:nvPicPr>
            <p:cNvPr id="13" name="object 13"/>
            <p:cNvPicPr/>
            <p:nvPr/>
          </p:nvPicPr>
          <p:blipFill>
            <a:blip r:embed="rId4" cstate="screen">
              <a:extLst>
                <a:ext uri="{28A0092B-C50C-407E-A947-70E740481C1C}">
                  <a14:useLocalDpi xmlns:a14="http://schemas.microsoft.com/office/drawing/2010/main"/>
                </a:ext>
              </a:extLst>
            </a:blip>
            <a:stretch>
              <a:fillRect/>
            </a:stretch>
          </p:blipFill>
          <p:spPr>
            <a:xfrm>
              <a:off x="18240104" y="2031549"/>
              <a:ext cx="85829" cy="130969"/>
            </a:xfrm>
            <a:prstGeom prst="rect">
              <a:avLst/>
            </a:prstGeom>
          </p:spPr>
        </p:pic>
      </p:grpSp>
      <p:grpSp>
        <p:nvGrpSpPr>
          <p:cNvPr id="14" name="object 14"/>
          <p:cNvGrpSpPr/>
          <p:nvPr/>
        </p:nvGrpSpPr>
        <p:grpSpPr>
          <a:xfrm>
            <a:off x="11172296" y="1231773"/>
            <a:ext cx="577597" cy="113594"/>
            <a:chOff x="18423238" y="2031284"/>
            <a:chExt cx="952500" cy="187325"/>
          </a:xfrm>
        </p:grpSpPr>
        <p:pic>
          <p:nvPicPr>
            <p:cNvPr id="15" name="object 15"/>
            <p:cNvPicPr/>
            <p:nvPr/>
          </p:nvPicPr>
          <p:blipFill>
            <a:blip r:embed="rId5" cstate="screen">
              <a:extLst>
                <a:ext uri="{28A0092B-C50C-407E-A947-70E740481C1C}">
                  <a14:useLocalDpi xmlns:a14="http://schemas.microsoft.com/office/drawing/2010/main"/>
                </a:ext>
              </a:extLst>
            </a:blip>
            <a:stretch>
              <a:fillRect/>
            </a:stretch>
          </p:blipFill>
          <p:spPr>
            <a:xfrm>
              <a:off x="18423238" y="2031287"/>
              <a:ext cx="203501" cy="131231"/>
            </a:xfrm>
            <a:prstGeom prst="rect">
              <a:avLst/>
            </a:prstGeom>
          </p:spPr>
        </p:pic>
        <p:pic>
          <p:nvPicPr>
            <p:cNvPr id="16" name="object 16"/>
            <p:cNvPicPr/>
            <p:nvPr/>
          </p:nvPicPr>
          <p:blipFill>
            <a:blip r:embed="rId6" cstate="screen">
              <a:extLst>
                <a:ext uri="{28A0092B-C50C-407E-A947-70E740481C1C}">
                  <a14:useLocalDpi xmlns:a14="http://schemas.microsoft.com/office/drawing/2010/main"/>
                </a:ext>
              </a:extLst>
            </a:blip>
            <a:stretch>
              <a:fillRect/>
            </a:stretch>
          </p:blipFill>
          <p:spPr>
            <a:xfrm>
              <a:off x="18651770" y="2031284"/>
              <a:ext cx="144801" cy="134624"/>
            </a:xfrm>
            <a:prstGeom prst="rect">
              <a:avLst/>
            </a:prstGeom>
          </p:spPr>
        </p:pic>
        <p:pic>
          <p:nvPicPr>
            <p:cNvPr id="17" name="object 17"/>
            <p:cNvPicPr/>
            <p:nvPr/>
          </p:nvPicPr>
          <p:blipFill>
            <a:blip r:embed="rId7" cstate="screen">
              <a:extLst>
                <a:ext uri="{28A0092B-C50C-407E-A947-70E740481C1C}">
                  <a14:useLocalDpi xmlns:a14="http://schemas.microsoft.com/office/drawing/2010/main"/>
                </a:ext>
              </a:extLst>
            </a:blip>
            <a:stretch>
              <a:fillRect/>
            </a:stretch>
          </p:blipFill>
          <p:spPr>
            <a:xfrm>
              <a:off x="18822651" y="2031286"/>
              <a:ext cx="237673" cy="186800"/>
            </a:xfrm>
            <a:prstGeom prst="rect">
              <a:avLst/>
            </a:prstGeom>
          </p:spPr>
        </p:pic>
        <p:pic>
          <p:nvPicPr>
            <p:cNvPr id="18" name="object 18"/>
            <p:cNvPicPr/>
            <p:nvPr/>
          </p:nvPicPr>
          <p:blipFill>
            <a:blip r:embed="rId8" cstate="screen">
              <a:extLst>
                <a:ext uri="{28A0092B-C50C-407E-A947-70E740481C1C}">
                  <a14:useLocalDpi xmlns:a14="http://schemas.microsoft.com/office/drawing/2010/main"/>
                </a:ext>
              </a:extLst>
            </a:blip>
            <a:stretch>
              <a:fillRect/>
            </a:stretch>
          </p:blipFill>
          <p:spPr>
            <a:xfrm>
              <a:off x="19087186" y="2031288"/>
              <a:ext cx="134372" cy="134624"/>
            </a:xfrm>
            <a:prstGeom prst="rect">
              <a:avLst/>
            </a:prstGeom>
          </p:spPr>
        </p:pic>
        <p:pic>
          <p:nvPicPr>
            <p:cNvPr id="19" name="object 19"/>
            <p:cNvPicPr/>
            <p:nvPr/>
          </p:nvPicPr>
          <p:blipFill>
            <a:blip r:embed="rId9" cstate="screen">
              <a:extLst>
                <a:ext uri="{28A0092B-C50C-407E-A947-70E740481C1C}">
                  <a14:useLocalDpi xmlns:a14="http://schemas.microsoft.com/office/drawing/2010/main"/>
                </a:ext>
              </a:extLst>
            </a:blip>
            <a:stretch>
              <a:fillRect/>
            </a:stretch>
          </p:blipFill>
          <p:spPr>
            <a:xfrm>
              <a:off x="19247893" y="2031287"/>
              <a:ext cx="127839" cy="131231"/>
            </a:xfrm>
            <a:prstGeom prst="rect">
              <a:avLst/>
            </a:prstGeom>
          </p:spPr>
        </p:pic>
      </p:grpSp>
      <p:grpSp>
        <p:nvGrpSpPr>
          <p:cNvPr id="20" name="object 20"/>
          <p:cNvGrpSpPr/>
          <p:nvPr/>
        </p:nvGrpSpPr>
        <p:grpSpPr>
          <a:xfrm>
            <a:off x="10923800" y="444468"/>
            <a:ext cx="708904" cy="708904"/>
            <a:chOff x="18013449" y="732961"/>
            <a:chExt cx="1169035" cy="1169035"/>
          </a:xfrm>
        </p:grpSpPr>
        <p:sp>
          <p:nvSpPr>
            <p:cNvPr id="21" name="object 21"/>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22" name="object 22"/>
            <p:cNvSpPr/>
            <p:nvPr/>
          </p:nvSpPr>
          <p:spPr>
            <a:xfrm>
              <a:off x="18013439"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grpSp>
      <p:sp>
        <p:nvSpPr>
          <p:cNvPr id="25" name="object 25"/>
          <p:cNvSpPr txBox="1"/>
          <p:nvPr/>
        </p:nvSpPr>
        <p:spPr>
          <a:xfrm>
            <a:off x="805469" y="4752631"/>
            <a:ext cx="1785331" cy="1088192"/>
          </a:xfrm>
          <a:prstGeom prst="rect">
            <a:avLst/>
          </a:prstGeom>
        </p:spPr>
        <p:txBody>
          <a:bodyPr vert="horz" wrap="square" lIns="0" tIns="3466" rIns="0" bIns="0" rtlCol="0">
            <a:spAutoFit/>
          </a:bodyPr>
          <a:lstStyle/>
          <a:p>
            <a:pPr marL="7701" marR="3081">
              <a:lnSpc>
                <a:spcPts val="2135"/>
              </a:lnSpc>
              <a:spcBef>
                <a:spcPts val="27"/>
              </a:spcBef>
            </a:pPr>
            <a:r>
              <a:rPr sz="1600" dirty="0">
                <a:latin typeface="Verdana"/>
                <a:cs typeface="Verdana"/>
              </a:rPr>
              <a:t>We</a:t>
            </a:r>
            <a:r>
              <a:rPr sz="1600" spc="-91" dirty="0">
                <a:latin typeface="Verdana"/>
                <a:cs typeface="Verdana"/>
              </a:rPr>
              <a:t> </a:t>
            </a:r>
            <a:r>
              <a:rPr sz="1600" spc="-6" dirty="0" err="1">
                <a:latin typeface="Verdana"/>
                <a:cs typeface="Verdana"/>
              </a:rPr>
              <a:t>helpen</a:t>
            </a:r>
            <a:r>
              <a:rPr sz="1600" spc="-6" dirty="0">
                <a:latin typeface="Verdana"/>
                <a:cs typeface="Verdana"/>
              </a:rPr>
              <a:t> </a:t>
            </a:r>
            <a:r>
              <a:rPr sz="1600" dirty="0" err="1">
                <a:latin typeface="Verdana"/>
                <a:cs typeface="Verdana"/>
              </a:rPr>
              <a:t>organisaties</a:t>
            </a:r>
            <a:r>
              <a:rPr sz="1600" spc="-9" dirty="0">
                <a:latin typeface="Verdana"/>
                <a:cs typeface="Verdana"/>
              </a:rPr>
              <a:t> </a:t>
            </a:r>
            <a:r>
              <a:rPr sz="1600" spc="-15" dirty="0">
                <a:latin typeface="Verdana"/>
                <a:cs typeface="Verdana"/>
              </a:rPr>
              <a:t>van </a:t>
            </a:r>
            <a:r>
              <a:rPr sz="1600" dirty="0" err="1">
                <a:latin typeface="Verdana"/>
                <a:cs typeface="Verdana"/>
              </a:rPr>
              <a:t>gesprek</a:t>
            </a:r>
            <a:r>
              <a:rPr sz="1600" spc="-9" dirty="0">
                <a:latin typeface="Verdana"/>
                <a:cs typeface="Verdana"/>
              </a:rPr>
              <a:t> </a:t>
            </a:r>
            <a:r>
              <a:rPr sz="1600" dirty="0" err="1">
                <a:latin typeface="Verdana"/>
                <a:cs typeface="Verdana"/>
              </a:rPr>
              <a:t>naar</a:t>
            </a:r>
            <a:r>
              <a:rPr sz="1600" spc="-12" dirty="0">
                <a:latin typeface="Verdana"/>
                <a:cs typeface="Verdana"/>
              </a:rPr>
              <a:t> </a:t>
            </a:r>
            <a:r>
              <a:rPr sz="1600" b="1" spc="-6" dirty="0" err="1">
                <a:latin typeface="Verdana"/>
                <a:cs typeface="Verdana"/>
              </a:rPr>
              <a:t>actie</a:t>
            </a:r>
            <a:r>
              <a:rPr sz="1600" b="1" spc="-6" dirty="0">
                <a:latin typeface="Verdana"/>
                <a:cs typeface="Verdana"/>
              </a:rPr>
              <a:t> </a:t>
            </a:r>
            <a:r>
              <a:rPr sz="1600" dirty="0" err="1">
                <a:latin typeface="Verdana"/>
                <a:cs typeface="Verdana"/>
              </a:rPr>
              <a:t>te</a:t>
            </a:r>
            <a:r>
              <a:rPr sz="1600" spc="-3" dirty="0">
                <a:latin typeface="Verdana"/>
                <a:cs typeface="Verdana"/>
              </a:rPr>
              <a:t> </a:t>
            </a:r>
            <a:r>
              <a:rPr sz="1600" spc="-12" dirty="0" err="1">
                <a:latin typeface="Verdana"/>
                <a:cs typeface="Verdana"/>
              </a:rPr>
              <a:t>gaan</a:t>
            </a:r>
            <a:endParaRPr sz="1600" dirty="0">
              <a:latin typeface="Verdana"/>
              <a:cs typeface="Verdana"/>
            </a:endParaRPr>
          </a:p>
        </p:txBody>
      </p:sp>
      <p:sp>
        <p:nvSpPr>
          <p:cNvPr id="26" name="object 26"/>
          <p:cNvSpPr txBox="1"/>
          <p:nvPr/>
        </p:nvSpPr>
        <p:spPr>
          <a:xfrm>
            <a:off x="3430053" y="3135895"/>
            <a:ext cx="5263568" cy="1260000"/>
          </a:xfrm>
          <a:prstGeom prst="rect">
            <a:avLst/>
          </a:prstGeom>
          <a:solidFill>
            <a:srgbClr val="DAD5E9"/>
          </a:solidFill>
        </p:spPr>
        <p:txBody>
          <a:bodyPr vert="horz" wrap="square" lIns="0" tIns="770" rIns="0" bIns="0" rtlCol="0" anchor="t">
            <a:spAutoFit/>
          </a:bodyPr>
          <a:lstStyle/>
          <a:p>
            <a:pPr>
              <a:lnSpc>
                <a:spcPct val="100000"/>
              </a:lnSpc>
              <a:spcBef>
                <a:spcPts val="6"/>
              </a:spcBef>
            </a:pPr>
            <a:endParaRPr sz="1200" dirty="0">
              <a:latin typeface="Times New Roman"/>
              <a:cs typeface="Times New Roman"/>
            </a:endParaRPr>
          </a:p>
          <a:p>
            <a:pPr marL="151765" marR="690880">
              <a:lnSpc>
                <a:spcPct val="104800"/>
              </a:lnSpc>
            </a:pPr>
            <a:r>
              <a:rPr sz="1600" dirty="0" err="1">
                <a:latin typeface="Verdana"/>
                <a:cs typeface="Verdana"/>
              </a:rPr>
              <a:t>Actiegericht</a:t>
            </a:r>
            <a:r>
              <a:rPr sz="1600" spc="-6" dirty="0">
                <a:latin typeface="Verdana"/>
                <a:cs typeface="Verdana"/>
              </a:rPr>
              <a:t> </a:t>
            </a:r>
            <a:r>
              <a:rPr sz="1600" dirty="0">
                <a:latin typeface="Verdana"/>
                <a:cs typeface="Verdana"/>
              </a:rPr>
              <a:t>in</a:t>
            </a:r>
            <a:r>
              <a:rPr sz="1600" spc="-6" dirty="0">
                <a:latin typeface="Verdana"/>
                <a:cs typeface="Verdana"/>
              </a:rPr>
              <a:t> </a:t>
            </a:r>
            <a:r>
              <a:rPr sz="1600" dirty="0" err="1">
                <a:latin typeface="Verdana"/>
                <a:cs typeface="Verdana"/>
              </a:rPr>
              <a:t>gesprek</a:t>
            </a:r>
            <a:r>
              <a:rPr lang="nl-NL" sz="1600" spc="-6" dirty="0">
                <a:latin typeface="Verdana"/>
                <a:cs typeface="Verdana"/>
              </a:rPr>
              <a:t>, o.a. met theater en daaropvolgend dialoog,</a:t>
            </a:r>
            <a:r>
              <a:rPr lang="nl-NL" sz="1600" spc="-3" dirty="0">
                <a:latin typeface="Verdana"/>
                <a:cs typeface="Verdana"/>
              </a:rPr>
              <a:t> ondersteund door </a:t>
            </a:r>
            <a:r>
              <a:rPr sz="1600" dirty="0">
                <a:latin typeface="Verdana"/>
                <a:cs typeface="Verdana"/>
              </a:rPr>
              <a:t>Hoe</a:t>
            </a:r>
            <a:r>
              <a:rPr sz="1600" spc="-6" dirty="0">
                <a:latin typeface="Verdana"/>
                <a:cs typeface="Verdana"/>
              </a:rPr>
              <a:t> </a:t>
            </a:r>
            <a:r>
              <a:rPr sz="1600" spc="-12" dirty="0">
                <a:latin typeface="Verdana"/>
                <a:cs typeface="Verdana"/>
              </a:rPr>
              <a:t>Dan?</a:t>
            </a:r>
            <a:r>
              <a:rPr lang="nl-NL" sz="1600" spc="-12" dirty="0">
                <a:latin typeface="Verdana"/>
                <a:cs typeface="Verdana"/>
              </a:rPr>
              <a:t>-campagne, werkvormen, interactief platform en meer...</a:t>
            </a:r>
            <a:endParaRPr lang="nl-NL" sz="1698" spc="-12" dirty="0">
              <a:latin typeface="Verdana"/>
              <a:ea typeface="Verdana"/>
              <a:cs typeface="Verdana"/>
            </a:endParaRPr>
          </a:p>
        </p:txBody>
      </p:sp>
      <p:sp>
        <p:nvSpPr>
          <p:cNvPr id="27" name="object 27"/>
          <p:cNvSpPr txBox="1"/>
          <p:nvPr/>
        </p:nvSpPr>
        <p:spPr>
          <a:xfrm>
            <a:off x="3619677" y="4745939"/>
            <a:ext cx="4429644" cy="1058532"/>
          </a:xfrm>
          <a:prstGeom prst="rect">
            <a:avLst/>
          </a:prstGeom>
        </p:spPr>
        <p:txBody>
          <a:bodyPr vert="horz" wrap="square" lIns="0" tIns="3466" rIns="0" bIns="0" rtlCol="0">
            <a:spAutoFit/>
          </a:bodyPr>
          <a:lstStyle/>
          <a:p>
            <a:pPr marL="7701" marR="3081">
              <a:lnSpc>
                <a:spcPts val="2135"/>
              </a:lnSpc>
              <a:spcBef>
                <a:spcPts val="27"/>
              </a:spcBef>
            </a:pPr>
            <a:r>
              <a:rPr sz="1600" dirty="0" err="1">
                <a:latin typeface="Verdana"/>
                <a:cs typeface="Verdana"/>
              </a:rPr>
              <a:t>Interventies</a:t>
            </a:r>
            <a:r>
              <a:rPr sz="1600" spc="-9" dirty="0">
                <a:latin typeface="Verdana"/>
                <a:cs typeface="Verdana"/>
              </a:rPr>
              <a:t> </a:t>
            </a:r>
            <a:r>
              <a:rPr sz="1600" dirty="0">
                <a:latin typeface="Verdana"/>
                <a:cs typeface="Verdana"/>
              </a:rPr>
              <a:t>op</a:t>
            </a:r>
            <a:r>
              <a:rPr sz="1600" spc="-9" dirty="0">
                <a:latin typeface="Verdana"/>
                <a:cs typeface="Verdana"/>
              </a:rPr>
              <a:t> </a:t>
            </a:r>
            <a:r>
              <a:rPr sz="1600" dirty="0">
                <a:latin typeface="Verdana"/>
                <a:cs typeface="Verdana"/>
              </a:rPr>
              <a:t>het</a:t>
            </a:r>
            <a:r>
              <a:rPr sz="1600" spc="-9" dirty="0">
                <a:latin typeface="Verdana"/>
                <a:cs typeface="Verdana"/>
              </a:rPr>
              <a:t> </a:t>
            </a:r>
            <a:r>
              <a:rPr sz="1600" dirty="0" err="1">
                <a:latin typeface="Verdana"/>
                <a:cs typeface="Verdana"/>
              </a:rPr>
              <a:t>gebied</a:t>
            </a:r>
            <a:r>
              <a:rPr sz="1600" spc="-6" dirty="0">
                <a:latin typeface="Verdana"/>
                <a:cs typeface="Verdana"/>
              </a:rPr>
              <a:t> </a:t>
            </a:r>
            <a:r>
              <a:rPr sz="1600" spc="-15" dirty="0">
                <a:latin typeface="Verdana"/>
                <a:cs typeface="Verdana"/>
              </a:rPr>
              <a:t>van </a:t>
            </a:r>
            <a:r>
              <a:rPr sz="1600" dirty="0" err="1">
                <a:latin typeface="Verdana"/>
                <a:cs typeface="Verdana"/>
              </a:rPr>
              <a:t>duurzame</a:t>
            </a:r>
            <a:r>
              <a:rPr sz="1600" spc="-18" dirty="0">
                <a:latin typeface="Verdana"/>
                <a:cs typeface="Verdana"/>
              </a:rPr>
              <a:t> </a:t>
            </a:r>
            <a:r>
              <a:rPr sz="1600" dirty="0" err="1">
                <a:latin typeface="Verdana"/>
                <a:cs typeface="Verdana"/>
              </a:rPr>
              <a:t>inzetbaarheid</a:t>
            </a:r>
            <a:r>
              <a:rPr sz="1600" spc="-12" dirty="0">
                <a:latin typeface="Verdana"/>
                <a:cs typeface="Verdana"/>
              </a:rPr>
              <a:t> </a:t>
            </a:r>
            <a:r>
              <a:rPr sz="1600" dirty="0">
                <a:latin typeface="Verdana"/>
                <a:cs typeface="Verdana"/>
              </a:rPr>
              <a:t>en</a:t>
            </a:r>
            <a:r>
              <a:rPr sz="1600" spc="-12" dirty="0">
                <a:latin typeface="Verdana"/>
                <a:cs typeface="Verdana"/>
              </a:rPr>
              <a:t> </a:t>
            </a:r>
            <a:r>
              <a:rPr lang="nl-NL" sz="1600" spc="-12" dirty="0">
                <a:latin typeface="Verdana"/>
                <a:cs typeface="Verdana"/>
              </a:rPr>
              <a:t>het </a:t>
            </a:r>
            <a:r>
              <a:rPr sz="1600" spc="-6" dirty="0" err="1">
                <a:latin typeface="Verdana"/>
                <a:cs typeface="Verdana"/>
              </a:rPr>
              <a:t>anders</a:t>
            </a:r>
            <a:r>
              <a:rPr sz="1600" spc="-6" dirty="0">
                <a:latin typeface="Verdana"/>
                <a:cs typeface="Verdana"/>
              </a:rPr>
              <a:t> </a:t>
            </a:r>
            <a:r>
              <a:rPr sz="1600" dirty="0" err="1">
                <a:latin typeface="Verdana"/>
                <a:cs typeface="Verdana"/>
              </a:rPr>
              <a:t>organiseren</a:t>
            </a:r>
            <a:r>
              <a:rPr sz="1600" spc="-18" dirty="0">
                <a:latin typeface="Verdana"/>
                <a:cs typeface="Verdana"/>
              </a:rPr>
              <a:t> </a:t>
            </a:r>
            <a:r>
              <a:rPr sz="1600" dirty="0">
                <a:latin typeface="Verdana"/>
                <a:cs typeface="Verdana"/>
              </a:rPr>
              <a:t>van</a:t>
            </a:r>
            <a:r>
              <a:rPr sz="1600" spc="-9" dirty="0">
                <a:latin typeface="Verdana"/>
                <a:cs typeface="Verdana"/>
              </a:rPr>
              <a:t> </a:t>
            </a:r>
            <a:r>
              <a:rPr sz="1600" dirty="0" err="1">
                <a:latin typeface="Verdana"/>
                <a:cs typeface="Verdana"/>
              </a:rPr>
              <a:t>zorg</a:t>
            </a:r>
            <a:r>
              <a:rPr sz="1600" dirty="0">
                <a:latin typeface="Verdana"/>
                <a:cs typeface="Verdana"/>
              </a:rPr>
              <a:t>,</a:t>
            </a:r>
            <a:r>
              <a:rPr lang="nl-NL" sz="1600" spc="-12" dirty="0">
                <a:latin typeface="Verdana"/>
                <a:cs typeface="Verdana"/>
              </a:rPr>
              <a:t> voor organisaties en voor medewerkers</a:t>
            </a:r>
            <a:endParaRPr sz="1600" dirty="0">
              <a:latin typeface="Verdana"/>
              <a:cs typeface="Verdana"/>
            </a:endParaRPr>
          </a:p>
        </p:txBody>
      </p:sp>
      <p:sp>
        <p:nvSpPr>
          <p:cNvPr id="28" name="object 28"/>
          <p:cNvSpPr txBox="1"/>
          <p:nvPr/>
        </p:nvSpPr>
        <p:spPr>
          <a:xfrm>
            <a:off x="9170624" y="3963906"/>
            <a:ext cx="2471384" cy="1479389"/>
          </a:xfrm>
          <a:prstGeom prst="rect">
            <a:avLst/>
          </a:prstGeom>
        </p:spPr>
        <p:txBody>
          <a:bodyPr vert="horz" wrap="square" lIns="0" tIns="6931" rIns="0" bIns="0" rtlCol="0">
            <a:spAutoFit/>
          </a:bodyPr>
          <a:lstStyle/>
          <a:p>
            <a:pPr marL="12700" marR="5080">
              <a:lnSpc>
                <a:spcPct val="101200"/>
              </a:lnSpc>
              <a:spcBef>
                <a:spcPts val="90"/>
              </a:spcBef>
            </a:pPr>
            <a:r>
              <a:rPr lang="nl-NL" sz="1600" b="1" dirty="0">
                <a:solidFill>
                  <a:srgbClr val="FFFFFF"/>
                </a:solidFill>
                <a:latin typeface="Verdana"/>
                <a:cs typeface="Verdana"/>
              </a:rPr>
              <a:t>Een beweging in de sector creëren die bijdraagt aan </a:t>
            </a:r>
            <a:r>
              <a:rPr lang="nl-NL" sz="1600" b="1" spc="-10" dirty="0">
                <a:solidFill>
                  <a:srgbClr val="FFFFFF"/>
                </a:solidFill>
                <a:latin typeface="Verdana"/>
                <a:cs typeface="Verdana"/>
              </a:rPr>
              <a:t>zichtbare en merkbare verandering</a:t>
            </a:r>
            <a:endParaRPr lang="nl-NL" sz="1600" dirty="0">
              <a:latin typeface="Verdana"/>
              <a:cs typeface="Verdana"/>
            </a:endParaRPr>
          </a:p>
        </p:txBody>
      </p:sp>
      <p:grpSp>
        <p:nvGrpSpPr>
          <p:cNvPr id="30" name="object 30"/>
          <p:cNvGrpSpPr/>
          <p:nvPr/>
        </p:nvGrpSpPr>
        <p:grpSpPr>
          <a:xfrm>
            <a:off x="428" y="6444112"/>
            <a:ext cx="12191144" cy="413559"/>
            <a:chOff x="0" y="10626818"/>
            <a:chExt cx="20104100" cy="681990"/>
          </a:xfrm>
        </p:grpSpPr>
        <p:sp>
          <p:nvSpPr>
            <p:cNvPr id="31" name="object 31"/>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32" name="object 32"/>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33" name="object 33"/>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34" name="object 34"/>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sp>
        <p:nvSpPr>
          <p:cNvPr id="35" name="object 35"/>
          <p:cNvSpPr txBox="1"/>
          <p:nvPr/>
        </p:nvSpPr>
        <p:spPr>
          <a:xfrm>
            <a:off x="9170624" y="3370896"/>
            <a:ext cx="1494818" cy="253997"/>
          </a:xfrm>
          <a:prstGeom prst="rect">
            <a:avLst/>
          </a:prstGeom>
        </p:spPr>
        <p:txBody>
          <a:bodyPr vert="horz" wrap="square" lIns="0" tIns="7701" rIns="0" bIns="0" rtlCol="0">
            <a:spAutoFit/>
          </a:bodyPr>
          <a:lstStyle/>
          <a:p>
            <a:pPr marL="7701">
              <a:lnSpc>
                <a:spcPct val="100000"/>
              </a:lnSpc>
              <a:spcBef>
                <a:spcPts val="61"/>
              </a:spcBef>
            </a:pPr>
            <a:r>
              <a:rPr sz="1600" b="1" spc="-6" dirty="0">
                <a:solidFill>
                  <a:srgbClr val="FFFFFF"/>
                </a:solidFill>
                <a:latin typeface="Verdana"/>
                <a:cs typeface="Verdana"/>
              </a:rPr>
              <a:t>Doel</a:t>
            </a:r>
            <a:endParaRPr sz="1600" b="1" dirty="0">
              <a:latin typeface="Verdana"/>
              <a:cs typeface="Verdana"/>
            </a:endParaRPr>
          </a:p>
        </p:txBody>
      </p:sp>
      <p:sp>
        <p:nvSpPr>
          <p:cNvPr id="36" name="object 7">
            <a:extLst>
              <a:ext uri="{FF2B5EF4-FFF2-40B4-BE49-F238E27FC236}">
                <a16:creationId xmlns:a16="http://schemas.microsoft.com/office/drawing/2014/main" id="{3F6B2BDA-C112-FA30-4A56-3BA3567CD432}"/>
              </a:ext>
            </a:extLst>
          </p:cNvPr>
          <p:cNvSpPr/>
          <p:nvPr/>
        </p:nvSpPr>
        <p:spPr>
          <a:xfrm>
            <a:off x="603877" y="3135895"/>
            <a:ext cx="2596524" cy="1259520"/>
          </a:xfrm>
          <a:custGeom>
            <a:avLst/>
            <a:gdLst/>
            <a:ahLst/>
            <a:cxnLst/>
            <a:rect l="l" t="t" r="r" b="b"/>
            <a:pathLst>
              <a:path w="4743450" h="2345690">
                <a:moveTo>
                  <a:pt x="4743311" y="0"/>
                </a:moveTo>
                <a:lnTo>
                  <a:pt x="0" y="0"/>
                </a:lnTo>
                <a:lnTo>
                  <a:pt x="0" y="2345478"/>
                </a:lnTo>
                <a:lnTo>
                  <a:pt x="4743311" y="2345478"/>
                </a:lnTo>
                <a:lnTo>
                  <a:pt x="4743311" y="0"/>
                </a:lnTo>
                <a:close/>
              </a:path>
            </a:pathLst>
          </a:custGeom>
          <a:solidFill>
            <a:srgbClr val="C2B7D8"/>
          </a:solidFill>
        </p:spPr>
        <p:txBody>
          <a:bodyPr wrap="square" lIns="0" tIns="0" rIns="0" bIns="0" rtlCol="0"/>
          <a:lstStyle/>
          <a:p>
            <a:endParaRPr/>
          </a:p>
        </p:txBody>
      </p:sp>
      <p:sp>
        <p:nvSpPr>
          <p:cNvPr id="37" name="Tekstvak 36">
            <a:extLst>
              <a:ext uri="{FF2B5EF4-FFF2-40B4-BE49-F238E27FC236}">
                <a16:creationId xmlns:a16="http://schemas.microsoft.com/office/drawing/2014/main" id="{0D2A3B9C-16A1-AC4A-A225-4FF9CBADF5D1}"/>
              </a:ext>
            </a:extLst>
          </p:cNvPr>
          <p:cNvSpPr txBox="1"/>
          <p:nvPr/>
        </p:nvSpPr>
        <p:spPr>
          <a:xfrm>
            <a:off x="740522" y="3283920"/>
            <a:ext cx="2063128" cy="830997"/>
          </a:xfrm>
          <a:prstGeom prst="rect">
            <a:avLst/>
          </a:prstGeom>
          <a:noFill/>
        </p:spPr>
        <p:txBody>
          <a:bodyPr wrap="square" rtlCol="0">
            <a:spAutoFit/>
          </a:bodyPr>
          <a:lstStyle/>
          <a:p>
            <a:pPr>
              <a:lnSpc>
                <a:spcPct val="100000"/>
              </a:lnSpc>
              <a:spcBef>
                <a:spcPts val="30"/>
              </a:spcBef>
            </a:pPr>
            <a:r>
              <a:rPr lang="nl-NL" sz="1600">
                <a:latin typeface="Verdana" panose="020B0604030504040204" pitchFamily="34" charset="0"/>
                <a:ea typeface="Verdana" panose="020B0604030504040204" pitchFamily="34" charset="0"/>
                <a:cs typeface="Times New Roman"/>
              </a:rPr>
              <a:t>We zijn de</a:t>
            </a:r>
          </a:p>
          <a:p>
            <a:pPr>
              <a:lnSpc>
                <a:spcPct val="100000"/>
              </a:lnSpc>
              <a:spcBef>
                <a:spcPts val="30"/>
              </a:spcBef>
            </a:pPr>
            <a:r>
              <a:rPr lang="nl-NL" sz="1600" b="1">
                <a:latin typeface="Verdana" panose="020B0604030504040204" pitchFamily="34" charset="0"/>
                <a:ea typeface="Verdana" panose="020B0604030504040204" pitchFamily="34" charset="0"/>
                <a:cs typeface="Times New Roman"/>
              </a:rPr>
              <a:t>dialoog</a:t>
            </a:r>
            <a:r>
              <a:rPr lang="nl-NL" sz="1600">
                <a:latin typeface="Verdana" panose="020B0604030504040204" pitchFamily="34" charset="0"/>
                <a:ea typeface="Verdana" panose="020B0604030504040204" pitchFamily="34" charset="0"/>
                <a:cs typeface="Times New Roman"/>
              </a:rPr>
              <a:t> in de sector gestart</a:t>
            </a:r>
            <a:endParaRPr lang="nl-NL" sz="1600"/>
          </a:p>
        </p:txBody>
      </p:sp>
      <p:sp>
        <p:nvSpPr>
          <p:cNvPr id="24" name="Slide Number Placeholder 23">
            <a:extLst>
              <a:ext uri="{FF2B5EF4-FFF2-40B4-BE49-F238E27FC236}">
                <a16:creationId xmlns:a16="http://schemas.microsoft.com/office/drawing/2014/main" id="{3B9D8EFB-E8E6-22BA-D4DD-E39A26B5E71B}"/>
              </a:ext>
            </a:extLst>
          </p:cNvPr>
          <p:cNvSpPr>
            <a:spLocks noGrp="1"/>
          </p:cNvSpPr>
          <p:nvPr>
            <p:ph type="sldNum" sz="quarter" idx="7"/>
          </p:nvPr>
        </p:nvSpPr>
        <p:spPr>
          <a:xfrm>
            <a:off x="8778241" y="6377940"/>
            <a:ext cx="2804160" cy="276999"/>
          </a:xfrm>
          <a:prstGeom prst="rect">
            <a:avLst/>
          </a:prstGeom>
        </p:spPr>
        <p:txBody>
          <a:bodyPr wrap="square" lIns="0" tIns="0" rIns="0" bIns="0">
            <a:spAutoFit/>
          </a:bodyPr>
          <a:lstStyle>
            <a:defPPr>
              <a:defRPr lang="nl-NL"/>
            </a:defPPr>
            <a:lvl1pPr marL="0" algn="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nl-NL" smtClean="0"/>
              <a:pPr/>
              <a:t>4</a:t>
            </a:fld>
            <a:endParaRPr lang="en-US"/>
          </a:p>
        </p:txBody>
      </p:sp>
      <p:pic>
        <p:nvPicPr>
          <p:cNvPr id="29" name="Afbeelding 28">
            <a:extLst>
              <a:ext uri="{FF2B5EF4-FFF2-40B4-BE49-F238E27FC236}">
                <a16:creationId xmlns:a16="http://schemas.microsoft.com/office/drawing/2014/main" id="{A9A0AAD8-1C89-5222-B748-67CDE276EC4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0935" y="1294428"/>
            <a:ext cx="2596523" cy="1458998"/>
          </a:xfrm>
          <a:prstGeom prst="rect">
            <a:avLst/>
          </a:prstGeom>
        </p:spPr>
      </p:pic>
      <p:pic>
        <p:nvPicPr>
          <p:cNvPr id="39" name="Afbeelding 38">
            <a:extLst>
              <a:ext uri="{FF2B5EF4-FFF2-40B4-BE49-F238E27FC236}">
                <a16:creationId xmlns:a16="http://schemas.microsoft.com/office/drawing/2014/main" id="{B2547BB7-9F2C-E9DC-4792-F2CA747526F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30051" y="1322626"/>
            <a:ext cx="2746381" cy="1440325"/>
          </a:xfrm>
          <a:prstGeom prst="rect">
            <a:avLst/>
          </a:prstGeom>
        </p:spPr>
      </p:pic>
      <p:pic>
        <p:nvPicPr>
          <p:cNvPr id="40" name="Afbeelding 39">
            <a:extLst>
              <a:ext uri="{FF2B5EF4-FFF2-40B4-BE49-F238E27FC236}">
                <a16:creationId xmlns:a16="http://schemas.microsoft.com/office/drawing/2014/main" id="{559D0D81-9EDC-49F6-9F5B-CB998E60116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19025" y="1339370"/>
            <a:ext cx="2212714" cy="1493582"/>
          </a:xfrm>
          <a:prstGeom prst="rect">
            <a:avLst/>
          </a:prstGeom>
        </p:spPr>
      </p:pic>
      <p:sp>
        <p:nvSpPr>
          <p:cNvPr id="42" name="object 14">
            <a:extLst>
              <a:ext uri="{FF2B5EF4-FFF2-40B4-BE49-F238E27FC236}">
                <a16:creationId xmlns:a16="http://schemas.microsoft.com/office/drawing/2014/main" id="{9B0DDF00-D11A-8DE4-A2A3-4CC1930FEFCE}"/>
              </a:ext>
            </a:extLst>
          </p:cNvPr>
          <p:cNvSpPr txBox="1">
            <a:spLocks/>
          </p:cNvSpPr>
          <p:nvPr/>
        </p:nvSpPr>
        <p:spPr>
          <a:xfrm>
            <a:off x="646581" y="316656"/>
            <a:ext cx="10515600" cy="870717"/>
          </a:xfrm>
          <a:prstGeom prst="rect">
            <a:avLst/>
          </a:prstGeom>
        </p:spPr>
        <p:txBody>
          <a:bodyPr vert="horz" wrap="square" lIns="0" tIns="8856"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lnSpc>
                <a:spcPct val="100000"/>
              </a:lnSpc>
              <a:spcBef>
                <a:spcPts val="69"/>
              </a:spcBef>
            </a:pPr>
            <a:r>
              <a:rPr lang="nl-NL" sz="2800" b="1" dirty="0">
                <a:solidFill>
                  <a:srgbClr val="5723A7"/>
                </a:solidFill>
                <a:latin typeface="Verdana" panose="020B0604030504040204" pitchFamily="34" charset="0"/>
                <a:cs typeface="Times New Roman" panose="02020603050405020304" pitchFamily="18" charset="0"/>
              </a:rPr>
              <a:t>Programma Over Morgen </a:t>
            </a:r>
            <a:br>
              <a:rPr lang="nl-NL" sz="2800" b="1" dirty="0">
                <a:solidFill>
                  <a:srgbClr val="5723A7"/>
                </a:solidFill>
                <a:latin typeface="Verdana" panose="020B0604030504040204" pitchFamily="34" charset="0"/>
                <a:cs typeface="Times New Roman" panose="02020603050405020304" pitchFamily="18" charset="0"/>
              </a:rPr>
            </a:br>
            <a:endParaRPr lang="nl-NL" sz="2800" dirty="0">
              <a:solidFill>
                <a:srgbClr val="5723A7"/>
              </a:solidFill>
              <a:latin typeface="Verdana" panose="020B0604030504040204" pitchFamily="34" charset="0"/>
              <a:cs typeface="Times New Roman" panose="02020603050405020304" pitchFamily="18" charset="0"/>
            </a:endParaRPr>
          </a:p>
        </p:txBody>
      </p:sp>
      <p:pic>
        <p:nvPicPr>
          <p:cNvPr id="44" name="Afbeelding 43" descr="Afbeelding met tekst&#10;&#10;Automatisch gegenereerde beschrijving">
            <a:extLst>
              <a:ext uri="{FF2B5EF4-FFF2-40B4-BE49-F238E27FC236}">
                <a16:creationId xmlns:a16="http://schemas.microsoft.com/office/drawing/2014/main" id="{44F7F2ED-13B1-01BC-7386-70FC4437AB7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977849" y="1357155"/>
            <a:ext cx="2265380" cy="1468068"/>
          </a:xfrm>
          <a:prstGeom prst="rect">
            <a:avLst/>
          </a:prstGeom>
        </p:spPr>
      </p:pic>
    </p:spTree>
    <p:extLst>
      <p:ext uri="{BB962C8B-B14F-4D97-AF65-F5344CB8AC3E}">
        <p14:creationId xmlns:p14="http://schemas.microsoft.com/office/powerpoint/2010/main" val="121481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vak 9">
            <a:extLst>
              <a:ext uri="{FF2B5EF4-FFF2-40B4-BE49-F238E27FC236}">
                <a16:creationId xmlns:a16="http://schemas.microsoft.com/office/drawing/2014/main" id="{C4B09BF2-DA66-6189-30B8-D27E2BBD7CE6}"/>
              </a:ext>
            </a:extLst>
          </p:cNvPr>
          <p:cNvSpPr txBox="1"/>
          <p:nvPr/>
        </p:nvSpPr>
        <p:spPr>
          <a:xfrm>
            <a:off x="518604" y="1718651"/>
            <a:ext cx="4606771" cy="3681777"/>
          </a:xfrm>
          <a:prstGeom prst="rect">
            <a:avLst/>
          </a:prstGeom>
          <a:noFill/>
        </p:spPr>
        <p:txBody>
          <a:bodyPr wrap="square" rtlCol="0">
            <a:spAutoFit/>
          </a:bodyPr>
          <a:lstStyle/>
          <a:p>
            <a:pPr>
              <a:lnSpc>
                <a:spcPct val="107000"/>
              </a:lnSpc>
              <a:spcAft>
                <a:spcPts val="800"/>
              </a:spcAft>
            </a:pPr>
            <a:r>
              <a:rPr lang="nl-NL">
                <a:solidFill>
                  <a:srgbClr val="3C0A85"/>
                </a:solidFill>
                <a:latin typeface="Verdana" panose="020B0604030504040204" pitchFamily="34" charset="0"/>
              </a:rPr>
              <a:t>Doelgroeponderzoek vanuit Campagnebureau BKB om uit te wijzen:</a:t>
            </a:r>
            <a:br>
              <a:rPr lang="nl-NL">
                <a:solidFill>
                  <a:srgbClr val="3C0A85"/>
                </a:solidFill>
                <a:latin typeface="Verdana" panose="020B0604030504040204" pitchFamily="34" charset="0"/>
              </a:rPr>
            </a:br>
            <a:endParaRPr lang="nl-NL">
              <a:solidFill>
                <a:srgbClr val="3C0A85"/>
              </a:solidFill>
              <a:latin typeface="Verdana" panose="020B0604030504040204" pitchFamily="34" charset="0"/>
            </a:endParaRPr>
          </a:p>
          <a:p>
            <a:pPr marL="285750" indent="-285750">
              <a:lnSpc>
                <a:spcPct val="107000"/>
              </a:lnSpc>
              <a:spcAft>
                <a:spcPts val="800"/>
              </a:spcAft>
              <a:buFont typeface="Arial" panose="020B0604020202020204" pitchFamily="34" charset="0"/>
              <a:buChar char="•"/>
            </a:pPr>
            <a:r>
              <a:rPr lang="nl-NL">
                <a:solidFill>
                  <a:srgbClr val="3C0A85"/>
                </a:solidFill>
                <a:latin typeface="Verdana" panose="020B0604030504040204" pitchFamily="34" charset="0"/>
              </a:rPr>
              <a:t>Wat is het sentiment onder de doelgroep?</a:t>
            </a:r>
          </a:p>
          <a:p>
            <a:pPr marL="285750" indent="-285750">
              <a:lnSpc>
                <a:spcPct val="107000"/>
              </a:lnSpc>
              <a:spcAft>
                <a:spcPts val="800"/>
              </a:spcAft>
              <a:buFont typeface="Arial" panose="020B0604020202020204" pitchFamily="34" charset="0"/>
              <a:buChar char="•"/>
            </a:pPr>
            <a:r>
              <a:rPr lang="nl-NL">
                <a:solidFill>
                  <a:srgbClr val="3C0A85"/>
                </a:solidFill>
                <a:latin typeface="Verdana" panose="020B0604030504040204" pitchFamily="34" charset="0"/>
              </a:rPr>
              <a:t>Hoe wordt de urgentie beleefd? </a:t>
            </a:r>
          </a:p>
          <a:p>
            <a:pPr marL="285750" indent="-285750">
              <a:lnSpc>
                <a:spcPct val="107000"/>
              </a:lnSpc>
              <a:spcAft>
                <a:spcPts val="800"/>
              </a:spcAft>
              <a:buFont typeface="Arial" panose="020B0604020202020204" pitchFamily="34" charset="0"/>
              <a:buChar char="•"/>
            </a:pPr>
            <a:r>
              <a:rPr lang="nl-NL">
                <a:solidFill>
                  <a:srgbClr val="3C0A85"/>
                </a:solidFill>
                <a:latin typeface="Verdana" panose="020B0604030504040204" pitchFamily="34" charset="0"/>
              </a:rPr>
              <a:t>Wat zijn mogelijke gespreksstarters om de dialoog met en tussen zorgmedewerkers aan te jagen? </a:t>
            </a:r>
          </a:p>
          <a:p>
            <a:endParaRPr lang="nl-NL" sz="1400"/>
          </a:p>
        </p:txBody>
      </p:sp>
      <p:sp>
        <p:nvSpPr>
          <p:cNvPr id="2" name="Titel 1">
            <a:extLst>
              <a:ext uri="{FF2B5EF4-FFF2-40B4-BE49-F238E27FC236}">
                <a16:creationId xmlns:a16="http://schemas.microsoft.com/office/drawing/2014/main" id="{A9EC94B4-14A0-C5C1-8F47-C6D9098E1AB1}"/>
              </a:ext>
            </a:extLst>
          </p:cNvPr>
          <p:cNvSpPr>
            <a:spLocks noGrp="1"/>
          </p:cNvSpPr>
          <p:nvPr>
            <p:ph type="title"/>
          </p:nvPr>
        </p:nvSpPr>
        <p:spPr>
          <a:xfrm>
            <a:off x="518604" y="1037959"/>
            <a:ext cx="10515600" cy="1325563"/>
          </a:xfrm>
        </p:spPr>
        <p:txBody>
          <a:bodyPr>
            <a:noAutofit/>
          </a:bodyPr>
          <a:lstStyle/>
          <a:p>
            <a:pPr marL="7701" marR="0" lvl="0" indent="0" defTabSz="914400" rtl="0" eaLnBrk="1" fontAlgn="auto" latinLnBrk="0" hangingPunct="1">
              <a:lnSpc>
                <a:spcPct val="100000"/>
              </a:lnSpc>
              <a:spcBef>
                <a:spcPts val="69"/>
              </a:spcBef>
              <a:spcAft>
                <a:spcPts val="0"/>
              </a:spcAft>
              <a:buClrTx/>
              <a:buSzTx/>
              <a:buFontTx/>
              <a:buNone/>
              <a:tabLst/>
              <a:defRPr/>
            </a:pP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t>Achtergrond</a:t>
            </a: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r>
              <a:rPr lang="nl-NL" sz="2000" i="1">
                <a:solidFill>
                  <a:srgbClr val="5723A7"/>
                </a:solidFill>
                <a:latin typeface="Verdana" panose="020B0604030504040204" pitchFamily="34" charset="0"/>
                <a:ea typeface="Calibri" panose="020F0502020204030204" pitchFamily="34" charset="0"/>
                <a:cs typeface="Times New Roman" panose="02020603050405020304" pitchFamily="18" charset="0"/>
              </a:rPr>
              <a:t>Kennis van de doelgroep</a:t>
            </a:r>
            <a:r>
              <a:rPr lang="nl-NL" sz="2800" i="1">
                <a:solidFill>
                  <a:srgbClr val="5723A7"/>
                </a:solidFill>
                <a:latin typeface="Verdana" panose="020B0604030504040204" pitchFamily="34" charset="0"/>
                <a:ea typeface="Calibri" panose="020F0502020204030204" pitchFamily="34" charset="0"/>
                <a:cs typeface="Times New Roman" panose="02020603050405020304" pitchFamily="18" charset="0"/>
              </a:rPr>
              <a:t> </a:t>
            </a: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endParaRPr kumimoji="0" lang="nl-NL" sz="2800" b="1" i="0" u="none" strike="noStrike" kern="0" cap="none" spc="-6" normalizeH="0" baseline="0" noProof="0">
              <a:ln>
                <a:noFill/>
              </a:ln>
              <a:solidFill>
                <a:srgbClr val="290F57"/>
              </a:solidFill>
              <a:effectLst/>
              <a:uLnTx/>
              <a:uFillTx/>
              <a:latin typeface="Verdana"/>
              <a:ea typeface="+mj-ea"/>
            </a:endParaRPr>
          </a:p>
        </p:txBody>
      </p:sp>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843626"/>
            <a:ext cx="12192000" cy="686879"/>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31580799-EE91-02A3-3ABE-563D98F3E7DD}"/>
              </a:ext>
            </a:extLst>
          </p:cNvPr>
          <p:cNvSpPr txBox="1"/>
          <p:nvPr/>
        </p:nvSpPr>
        <p:spPr>
          <a:xfrm>
            <a:off x="722790" y="1718651"/>
            <a:ext cx="7075503"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Afbeelding 8">
            <a:extLst>
              <a:ext uri="{FF2B5EF4-FFF2-40B4-BE49-F238E27FC236}">
                <a16:creationId xmlns:a16="http://schemas.microsoft.com/office/drawing/2014/main" id="{6A7718E1-BFE9-A563-C36F-03DD040D51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360784"/>
            <a:ext cx="5444232" cy="4541413"/>
          </a:xfrm>
          <a:prstGeom prst="rect">
            <a:avLst/>
          </a:prstGeom>
        </p:spPr>
      </p:pic>
      <p:pic>
        <p:nvPicPr>
          <p:cNvPr id="13" name="Tijdelijke aanduiding voor inhoud 4" descr="Afbeelding met tekst, Lettertype, Graphics, grafische vormgeving&#10;&#10;Automatisch gegenereerde beschrijving">
            <a:extLst>
              <a:ext uri="{FF2B5EF4-FFF2-40B4-BE49-F238E27FC236}">
                <a16:creationId xmlns:a16="http://schemas.microsoft.com/office/drawing/2014/main" id="{F2F8B256-4BDF-7618-D910-FC5C339D6EB9}"/>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9742241" y="5044437"/>
            <a:ext cx="2127203" cy="1325563"/>
          </a:xfrm>
        </p:spPr>
      </p:pic>
    </p:spTree>
    <p:extLst>
      <p:ext uri="{BB962C8B-B14F-4D97-AF65-F5344CB8AC3E}">
        <p14:creationId xmlns:p14="http://schemas.microsoft.com/office/powerpoint/2010/main" val="383881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C94B4-14A0-C5C1-8F47-C6D9098E1AB1}"/>
              </a:ext>
            </a:extLst>
          </p:cNvPr>
          <p:cNvSpPr>
            <a:spLocks noGrp="1"/>
          </p:cNvSpPr>
          <p:nvPr>
            <p:ph type="title"/>
          </p:nvPr>
        </p:nvSpPr>
        <p:spPr>
          <a:xfrm>
            <a:off x="554114" y="810017"/>
            <a:ext cx="10515600" cy="1325563"/>
          </a:xfrm>
        </p:spPr>
        <p:txBody>
          <a:bodyPr>
            <a:noAutofit/>
          </a:bodyPr>
          <a:lstStyle/>
          <a:p>
            <a:pPr marL="7701" marR="0" lvl="0" indent="0" defTabSz="914400" rtl="0" eaLnBrk="1" fontAlgn="auto" latinLnBrk="0" hangingPunct="1">
              <a:lnSpc>
                <a:spcPct val="100000"/>
              </a:lnSpc>
              <a:spcBef>
                <a:spcPts val="69"/>
              </a:spcBef>
              <a:spcAft>
                <a:spcPts val="0"/>
              </a:spcAft>
              <a:buClrTx/>
              <a:buSzTx/>
              <a:buFontTx/>
              <a:buNone/>
              <a:tabLst/>
              <a:defRPr/>
            </a:pP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t>Onderzoeksresultaten </a:t>
            </a: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endParaRPr kumimoji="0" lang="nl-NL" sz="2800" b="1" i="0" u="none" strike="noStrike" kern="0" cap="none" spc="-6" normalizeH="0" baseline="0" noProof="0">
              <a:ln>
                <a:noFill/>
              </a:ln>
              <a:solidFill>
                <a:srgbClr val="290F57"/>
              </a:solidFill>
              <a:effectLst/>
              <a:uLnTx/>
              <a:uFillTx/>
              <a:latin typeface="Verdana"/>
              <a:ea typeface="+mj-ea"/>
            </a:endParaRPr>
          </a:p>
        </p:txBody>
      </p:sp>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6007285"/>
            <a:ext cx="12192000" cy="523220"/>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31580799-EE91-02A3-3ABE-563D98F3E7DD}"/>
              </a:ext>
            </a:extLst>
          </p:cNvPr>
          <p:cNvSpPr txBox="1"/>
          <p:nvPr/>
        </p:nvSpPr>
        <p:spPr>
          <a:xfrm>
            <a:off x="722790" y="1718651"/>
            <a:ext cx="7075503"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85F95A5A-C613-D2BA-3BE1-180417EBC1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2333" y="706845"/>
            <a:ext cx="5939162" cy="5300440"/>
          </a:xfrm>
          <a:prstGeom prst="rect">
            <a:avLst/>
          </a:prstGeom>
        </p:spPr>
      </p:pic>
      <p:pic>
        <p:nvPicPr>
          <p:cNvPr id="11" name="Tijdelijke aanduiding voor inhoud 4" descr="Afbeelding met tekst, Lettertype, Graphics, grafische vormgeving&#10;&#10;Automatisch gegenereerde beschrijving">
            <a:extLst>
              <a:ext uri="{FF2B5EF4-FFF2-40B4-BE49-F238E27FC236}">
                <a16:creationId xmlns:a16="http://schemas.microsoft.com/office/drawing/2014/main" id="{D764AA6D-F513-A8AA-49A5-B84FF37B3ABC}"/>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9742241" y="5044437"/>
            <a:ext cx="2127203" cy="1325563"/>
          </a:xfrm>
        </p:spPr>
      </p:pic>
    </p:spTree>
    <p:extLst>
      <p:ext uri="{BB962C8B-B14F-4D97-AF65-F5344CB8AC3E}">
        <p14:creationId xmlns:p14="http://schemas.microsoft.com/office/powerpoint/2010/main" val="719683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C94B4-14A0-C5C1-8F47-C6D9098E1AB1}"/>
              </a:ext>
            </a:extLst>
          </p:cNvPr>
          <p:cNvSpPr>
            <a:spLocks noGrp="1"/>
          </p:cNvSpPr>
          <p:nvPr>
            <p:ph type="title"/>
          </p:nvPr>
        </p:nvSpPr>
        <p:spPr>
          <a:xfrm>
            <a:off x="554114" y="810017"/>
            <a:ext cx="10515600" cy="1325563"/>
          </a:xfrm>
        </p:spPr>
        <p:txBody>
          <a:bodyPr>
            <a:noAutofit/>
          </a:bodyPr>
          <a:lstStyle/>
          <a:p>
            <a:pPr marL="7701" marR="0" lvl="0" indent="0" defTabSz="914400" rtl="0" eaLnBrk="1" fontAlgn="auto" latinLnBrk="0" hangingPunct="1">
              <a:lnSpc>
                <a:spcPct val="100000"/>
              </a:lnSpc>
              <a:spcBef>
                <a:spcPts val="69"/>
              </a:spcBef>
              <a:spcAft>
                <a:spcPts val="0"/>
              </a:spcAft>
              <a:buClrTx/>
              <a:buSzTx/>
              <a:buFontTx/>
              <a:buNone/>
              <a:tabLst/>
              <a:defRPr/>
            </a:pP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b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br>
            <a:r>
              <a:rPr lang="nl-NL" sz="2800" b="1">
                <a:solidFill>
                  <a:srgbClr val="5723A7"/>
                </a:solidFill>
                <a:latin typeface="Verdana" panose="020B0604030504040204" pitchFamily="34" charset="0"/>
                <a:ea typeface="Calibri" panose="020F0502020204030204" pitchFamily="34" charset="0"/>
                <a:cs typeface="Times New Roman" panose="02020603050405020304" pitchFamily="18" charset="0"/>
              </a:rPr>
              <a:t>Onderzoeksresultaten </a:t>
            </a: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br>
              <a:rPr lang="nl-NL" sz="2800">
                <a:solidFill>
                  <a:srgbClr val="290F57"/>
                </a:solidFill>
                <a:effectLst/>
                <a:latin typeface="Verdana" panose="020B0604030504040204" pitchFamily="34" charset="0"/>
                <a:ea typeface="Calibri" panose="020F0502020204030204" pitchFamily="34" charset="0"/>
                <a:cs typeface="Times New Roman" panose="02020603050405020304" pitchFamily="18" charset="0"/>
              </a:rPr>
            </a:br>
            <a:endParaRPr kumimoji="0" lang="nl-NL" sz="2800" b="1" i="0" u="none" strike="noStrike" kern="0" cap="none" spc="-6" normalizeH="0" baseline="0" noProof="0">
              <a:ln>
                <a:noFill/>
              </a:ln>
              <a:solidFill>
                <a:srgbClr val="290F57"/>
              </a:solidFill>
              <a:effectLst/>
              <a:uLnTx/>
              <a:uFillTx/>
              <a:latin typeface="Verdana"/>
              <a:ea typeface="+mj-ea"/>
            </a:endParaRPr>
          </a:p>
        </p:txBody>
      </p:sp>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6007285"/>
            <a:ext cx="12192000" cy="523220"/>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kstvak 7">
            <a:extLst>
              <a:ext uri="{FF2B5EF4-FFF2-40B4-BE49-F238E27FC236}">
                <a16:creationId xmlns:a16="http://schemas.microsoft.com/office/drawing/2014/main" id="{31580799-EE91-02A3-3ABE-563D98F3E7DD}"/>
              </a:ext>
            </a:extLst>
          </p:cNvPr>
          <p:cNvSpPr txBox="1"/>
          <p:nvPr/>
        </p:nvSpPr>
        <p:spPr>
          <a:xfrm>
            <a:off x="722790" y="1718651"/>
            <a:ext cx="7075503"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1804ECA-B79F-A7D6-05EA-2A79E14D529C}"/>
              </a:ext>
            </a:extLst>
          </p:cNvPr>
          <p:cNvPicPr>
            <a:picLocks noChangeAspect="1"/>
          </p:cNvPicPr>
          <p:nvPr/>
        </p:nvPicPr>
        <p:blipFill>
          <a:blip r:embed="rId3"/>
          <a:stretch>
            <a:fillRect/>
          </a:stretch>
        </p:blipFill>
        <p:spPr>
          <a:xfrm>
            <a:off x="1877808" y="727969"/>
            <a:ext cx="7868211" cy="5279316"/>
          </a:xfrm>
          <a:prstGeom prst="rect">
            <a:avLst/>
          </a:prstGeom>
        </p:spPr>
      </p:pic>
      <p:pic>
        <p:nvPicPr>
          <p:cNvPr id="9" name="Tijdelijke aanduiding voor inhoud 4" descr="Afbeelding met tekst, Lettertype, Graphics, grafische vormgeving&#10;&#10;Automatisch gegenereerde beschrijving">
            <a:extLst>
              <a:ext uri="{FF2B5EF4-FFF2-40B4-BE49-F238E27FC236}">
                <a16:creationId xmlns:a16="http://schemas.microsoft.com/office/drawing/2014/main" id="{3B8151DD-51FB-C703-6E11-D06A8E2CFC80}"/>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9742241" y="5044437"/>
            <a:ext cx="2127203" cy="1325563"/>
          </a:xfrm>
        </p:spPr>
      </p:pic>
    </p:spTree>
    <p:extLst>
      <p:ext uri="{BB962C8B-B14F-4D97-AF65-F5344CB8AC3E}">
        <p14:creationId xmlns:p14="http://schemas.microsoft.com/office/powerpoint/2010/main" val="304739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723A7"/>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DEFEC6E-1871-6D48-1527-58E33F4E47ED}"/>
              </a:ext>
            </a:extLst>
          </p:cNvPr>
          <p:cNvSpPr txBox="1"/>
          <p:nvPr/>
        </p:nvSpPr>
        <p:spPr>
          <a:xfrm>
            <a:off x="3254270" y="212257"/>
            <a:ext cx="5868979" cy="1569660"/>
          </a:xfrm>
          <a:prstGeom prst="rect">
            <a:avLst/>
          </a:prstGeom>
          <a:noFill/>
        </p:spPr>
        <p:txBody>
          <a:bodyPr wrap="none" rtlCol="0">
            <a:spAutoFit/>
          </a:bodyPr>
          <a:lstStyle/>
          <a:p>
            <a:pPr algn="ctr"/>
            <a:br>
              <a:rPr lang="nl-NL" sz="200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br>
            <a:br>
              <a:rPr lang="nl-NL" sz="200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br>
            <a:endParaRPr lang="nl-NL" sz="200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algn="ctr"/>
            <a:endParaRPr lang="nl-NL" sz="200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endParaRPr lang="nl-NL" sz="1600"/>
          </a:p>
        </p:txBody>
      </p:sp>
      <p:pic>
        <p:nvPicPr>
          <p:cNvPr id="4" name="Tijdelijke aanduiding voor inhoud 4" descr="Afbeelding met tekst, Lettertype, Graphics, grafische vormgeving&#10;&#10;Automatisch gegenereerde beschrijving">
            <a:extLst>
              <a:ext uri="{FF2B5EF4-FFF2-40B4-BE49-F238E27FC236}">
                <a16:creationId xmlns:a16="http://schemas.microsoft.com/office/drawing/2014/main" id="{ACD1A486-DDA8-BABC-7E0B-5EC98CDA0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3546" y="5220949"/>
            <a:ext cx="2315053" cy="1442621"/>
          </a:xfrm>
          <a:prstGeom prst="rect">
            <a:avLst/>
          </a:prstGeom>
        </p:spPr>
      </p:pic>
      <p:sp>
        <p:nvSpPr>
          <p:cNvPr id="7" name="Tekstvak 6">
            <a:extLst>
              <a:ext uri="{FF2B5EF4-FFF2-40B4-BE49-F238E27FC236}">
                <a16:creationId xmlns:a16="http://schemas.microsoft.com/office/drawing/2014/main" id="{A3695EA6-8AE6-7E3E-0310-31D478EBB34C}"/>
              </a:ext>
            </a:extLst>
          </p:cNvPr>
          <p:cNvSpPr txBox="1"/>
          <p:nvPr/>
        </p:nvSpPr>
        <p:spPr>
          <a:xfrm>
            <a:off x="473476" y="463944"/>
            <a:ext cx="11718524" cy="523220"/>
          </a:xfrm>
          <a:prstGeom prst="rect">
            <a:avLst/>
          </a:prstGeom>
          <a:noFill/>
        </p:spPr>
        <p:txBody>
          <a:bodyPr wrap="square">
            <a:spAutoFit/>
          </a:bodyPr>
          <a:lstStyle/>
          <a:p>
            <a:r>
              <a:rPr lang="nl-NL" sz="2800" b="1" i="0">
                <a:solidFill>
                  <a:schemeClr val="bg1"/>
                </a:solidFill>
                <a:effectLst/>
                <a:latin typeface="Verdana" panose="020B0604030504040204" pitchFamily="34" charset="0"/>
                <a:ea typeface="Verdana" panose="020B0604030504040204" pitchFamily="34" charset="0"/>
              </a:rPr>
              <a:t>Hoe gaan we het morgen anders doen dan vandaag?</a:t>
            </a:r>
          </a:p>
        </p:txBody>
      </p:sp>
      <p:sp>
        <p:nvSpPr>
          <p:cNvPr id="2" name="Tekstvak 1">
            <a:extLst>
              <a:ext uri="{FF2B5EF4-FFF2-40B4-BE49-F238E27FC236}">
                <a16:creationId xmlns:a16="http://schemas.microsoft.com/office/drawing/2014/main" id="{2173F559-C71C-1896-6645-9AE22F6F3098}"/>
              </a:ext>
            </a:extLst>
          </p:cNvPr>
          <p:cNvSpPr txBox="1"/>
          <p:nvPr/>
        </p:nvSpPr>
        <p:spPr>
          <a:xfrm>
            <a:off x="473476" y="1587070"/>
            <a:ext cx="10969927" cy="5270930"/>
          </a:xfrm>
          <a:prstGeom prst="rect">
            <a:avLst/>
          </a:prstGeom>
          <a:noFill/>
        </p:spPr>
        <p:txBody>
          <a:bodyPr wrap="square">
            <a:spAutoFit/>
          </a:bodyPr>
          <a:lstStyle/>
          <a:p>
            <a:r>
              <a:rPr lang="nl-NL" sz="2000">
                <a:solidFill>
                  <a:schemeClr val="bg1"/>
                </a:solidFill>
                <a:latin typeface="Verdana" panose="020B0604030504040204" pitchFamily="34" charset="0"/>
                <a:ea typeface="Verdana" panose="020B0604030504040204" pitchFamily="34" charset="0"/>
              </a:rPr>
              <a:t>Het is geen nieuws dat onze branche pittige uitdagingen kent. Zorgmedewerkers hebben een prachtig vak, maar tegelijkertijd is het keihard werken en maken ze zich zorgen. Het werk in de zorg moet wel leuk blijven, maar hoe doen we dat met een groeiende zorgvraag en een tekort aan mensen? Wat heeft de zorg nodig? Wat hebben zorgmedewerkers nodig? </a:t>
            </a:r>
            <a:br>
              <a:rPr lang="nl-NL" sz="2000">
                <a:solidFill>
                  <a:schemeClr val="bg1"/>
                </a:solidFill>
                <a:latin typeface="Verdana" panose="020B0604030504040204" pitchFamily="34" charset="0"/>
                <a:ea typeface="Verdana" panose="020B0604030504040204" pitchFamily="34" charset="0"/>
              </a:rPr>
            </a:br>
            <a:br>
              <a:rPr lang="nl-NL" sz="2000">
                <a:solidFill>
                  <a:schemeClr val="bg1"/>
                </a:solidFill>
                <a:latin typeface="Verdana" panose="020B0604030504040204" pitchFamily="34" charset="0"/>
                <a:ea typeface="Verdana" panose="020B0604030504040204" pitchFamily="34" charset="0"/>
              </a:rPr>
            </a:br>
            <a:r>
              <a:rPr lang="nl-NL" sz="2000">
                <a:solidFill>
                  <a:schemeClr val="bg1"/>
                </a:solidFill>
                <a:latin typeface="Verdana" panose="020B0604030504040204" pitchFamily="34" charset="0"/>
                <a:ea typeface="Verdana" panose="020B0604030504040204" pitchFamily="34" charset="0"/>
              </a:rPr>
              <a:t>Met campagneaanpak Hoe Dan? gaan we op zoek naar antwoorden voor de zorg van morgen. Hoe kunnen we het werk morgen anders doen dan vandaag? Daar hebben zorgmedewerkers ongetwijfeld ideeën over. Met de campagnetoolkit worden zij uitgedaagd om hun dilemma’s en dromen met elkaar te bespreken; en met de organisatie te delen. Met als doel om van goede gesprekken tot concrete oplossingen te komen.</a:t>
            </a:r>
            <a:endParaRPr lang="nl-NL" sz="2000">
              <a:solidFill>
                <a:schemeClr val="bg1"/>
              </a:solidFill>
              <a:effectLst/>
              <a:latin typeface="Verdana" panose="020B0604030504040204" pitchFamily="34" charset="0"/>
              <a:ea typeface="Verdana" panose="020B0604030504040204" pitchFamily="34" charset="0"/>
            </a:endParaRPr>
          </a:p>
          <a:p>
            <a:pPr>
              <a:lnSpc>
                <a:spcPts val="3000"/>
              </a:lnSpc>
              <a:defRPr/>
            </a:pPr>
            <a:endParaRPr lang="nl-NL" sz="1600" b="0" i="0">
              <a:solidFill>
                <a:schemeClr val="bg1"/>
              </a:solidFill>
              <a:effectLst/>
              <a:latin typeface="Verdana" panose="020B0604030504040204" pitchFamily="34" charset="0"/>
              <a:ea typeface="Verdana" panose="020B0604030504040204" pitchFamily="34" charset="0"/>
            </a:endParaRPr>
          </a:p>
          <a:p>
            <a:pPr>
              <a:lnSpc>
                <a:spcPts val="3000"/>
              </a:lnSpc>
              <a:defRPr/>
            </a:pPr>
            <a:br>
              <a:rPr lang="nl-NL" sz="160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br>
            <a:endParaRPr lang="nl-NL" sz="160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a:lnSpc>
                <a:spcPts val="3000"/>
              </a:lnSpc>
              <a:defRPr/>
            </a:pPr>
            <a:endParaRPr lang="en-US" sz="1600" kern="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1497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C94B4-14A0-C5C1-8F47-C6D9098E1AB1}"/>
              </a:ext>
            </a:extLst>
          </p:cNvPr>
          <p:cNvSpPr>
            <a:spLocks noGrp="1"/>
          </p:cNvSpPr>
          <p:nvPr>
            <p:ph type="title"/>
          </p:nvPr>
        </p:nvSpPr>
        <p:spPr>
          <a:xfrm>
            <a:off x="430963" y="0"/>
            <a:ext cx="10515600" cy="1016882"/>
          </a:xfrm>
        </p:spPr>
        <p:txBody>
          <a:bodyPr>
            <a:normAutofit/>
          </a:bodyPr>
          <a:lstStyle/>
          <a:p>
            <a:pPr marL="7701" marR="0" lvl="0" indent="0" algn="l" defTabSz="914400" rtl="0" eaLnBrk="1" fontAlgn="auto" latinLnBrk="0" hangingPunct="1">
              <a:lnSpc>
                <a:spcPct val="100000"/>
              </a:lnSpc>
              <a:spcBef>
                <a:spcPts val="69"/>
              </a:spcBef>
              <a:spcAft>
                <a:spcPts val="0"/>
              </a:spcAft>
              <a:buClrTx/>
              <a:buSzTx/>
              <a:buFontTx/>
              <a:buNone/>
              <a:tabLst/>
              <a:defRPr/>
            </a:pPr>
            <a:r>
              <a:rPr lang="nl-NL" sz="2800" b="1" kern="0" spc="-6">
                <a:solidFill>
                  <a:srgbClr val="5723A7"/>
                </a:solidFill>
                <a:latin typeface="Verdana"/>
              </a:rPr>
              <a:t>Campagne Hoe Dan?</a:t>
            </a:r>
            <a:endParaRPr kumimoji="0" lang="nl-NL" sz="2800" b="1" i="0" u="none" strike="noStrike" kern="0" cap="none" spc="-6" normalizeH="0" baseline="0" noProof="0">
              <a:ln>
                <a:noFill/>
              </a:ln>
              <a:solidFill>
                <a:srgbClr val="5723A7"/>
              </a:solidFill>
              <a:effectLst/>
              <a:uLnTx/>
              <a:uFillTx/>
              <a:latin typeface="Verdana"/>
              <a:ea typeface="+mj-ea"/>
            </a:endParaRPr>
          </a:p>
        </p:txBody>
      </p:sp>
      <p:sp>
        <p:nvSpPr>
          <p:cNvPr id="6" name="Rechthoek 5">
            <a:extLst>
              <a:ext uri="{FF2B5EF4-FFF2-40B4-BE49-F238E27FC236}">
                <a16:creationId xmlns:a16="http://schemas.microsoft.com/office/drawing/2014/main" id="{549C0895-1B09-3B48-9A59-2EF36CF30699}"/>
              </a:ext>
            </a:extLst>
          </p:cNvPr>
          <p:cNvSpPr/>
          <p:nvPr/>
        </p:nvSpPr>
        <p:spPr>
          <a:xfrm>
            <a:off x="0" y="6492875"/>
            <a:ext cx="12192000" cy="365125"/>
          </a:xfrm>
          <a:prstGeom prst="rect">
            <a:avLst/>
          </a:prstGeom>
          <a:solidFill>
            <a:srgbClr val="290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hthoek 6">
            <a:extLst>
              <a:ext uri="{FF2B5EF4-FFF2-40B4-BE49-F238E27FC236}">
                <a16:creationId xmlns:a16="http://schemas.microsoft.com/office/drawing/2014/main" id="{388A031F-0BA8-E627-F592-6C2EAC0BFD23}"/>
              </a:ext>
            </a:extLst>
          </p:cNvPr>
          <p:cNvSpPr/>
          <p:nvPr/>
        </p:nvSpPr>
        <p:spPr>
          <a:xfrm>
            <a:off x="0" y="5980386"/>
            <a:ext cx="12192000" cy="512489"/>
          </a:xfrm>
          <a:prstGeom prst="rect">
            <a:avLst/>
          </a:prstGeom>
          <a:solidFill>
            <a:srgbClr val="572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33E9E69A-9959-463F-DD29-D8FDF39E6F7D}"/>
              </a:ext>
            </a:extLst>
          </p:cNvPr>
          <p:cNvSpPr txBox="1"/>
          <p:nvPr/>
        </p:nvSpPr>
        <p:spPr>
          <a:xfrm>
            <a:off x="524748" y="1277318"/>
            <a:ext cx="10103920" cy="1600438"/>
          </a:xfrm>
          <a:prstGeom prst="rect">
            <a:avLst/>
          </a:prstGeom>
          <a:noFill/>
        </p:spPr>
        <p:txBody>
          <a:bodyPr wrap="square" rtlCol="0">
            <a:spAutoFit/>
          </a:bodyPr>
          <a:lstStyle/>
          <a:p>
            <a:pPr algn="l" rtl="0" fontAlgn="base">
              <a:buFont typeface="Arial" panose="020B0604020202020204" pitchFamily="34" charset="0"/>
              <a:buChar char="•"/>
            </a:pP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Gericht</a:t>
            </a:r>
            <a:r>
              <a:rPr lang="en-US" sz="2000" b="0" i="0" u="none" strike="noStrike">
                <a:solidFill>
                  <a:srgbClr val="3C0A85"/>
                </a:solidFill>
                <a:effectLst/>
                <a:latin typeface="Verdana" panose="020B0604030504040204" pitchFamily="34" charset="0"/>
                <a:ea typeface="Verdana" panose="020B0604030504040204" pitchFamily="34" charset="0"/>
              </a:rPr>
              <a:t> op </a:t>
            </a:r>
            <a:r>
              <a:rPr lang="en-US" sz="2000" b="0" i="0" u="none" strike="noStrike" err="1">
                <a:solidFill>
                  <a:srgbClr val="3C0A85"/>
                </a:solidFill>
                <a:effectLst/>
                <a:latin typeface="Verdana" panose="020B0604030504040204" pitchFamily="34" charset="0"/>
                <a:ea typeface="Verdana" panose="020B0604030504040204" pitchFamily="34" charset="0"/>
              </a:rPr>
              <a:t>activeren</a:t>
            </a:r>
            <a:r>
              <a:rPr lang="en-US" sz="2000" b="0" i="0" u="none" strike="noStrike">
                <a:solidFill>
                  <a:srgbClr val="3C0A85"/>
                </a:solidFill>
                <a:effectLst/>
                <a:latin typeface="Verdana" panose="020B0604030504040204" pitchFamily="34" charset="0"/>
                <a:ea typeface="Verdana" panose="020B0604030504040204" pitchFamily="34" charset="0"/>
              </a:rPr>
              <a:t> van de </a:t>
            </a:r>
            <a:r>
              <a:rPr lang="en-US" sz="2000" b="0" i="0" u="none" strike="noStrike" err="1">
                <a:solidFill>
                  <a:srgbClr val="3C0A85"/>
                </a:solidFill>
                <a:effectLst/>
                <a:latin typeface="Verdana" panose="020B0604030504040204" pitchFamily="34" charset="0"/>
                <a:ea typeface="Verdana" panose="020B0604030504040204" pitchFamily="34" charset="0"/>
              </a:rPr>
              <a:t>dialoog</a:t>
            </a:r>
            <a:r>
              <a:rPr lang="en-US" sz="2000" b="0" i="0" u="none" strike="noStrike">
                <a:solidFill>
                  <a:srgbClr val="3C0A85"/>
                </a:solidFill>
                <a:effectLst/>
                <a:latin typeface="Verdana" panose="020B0604030504040204" pitchFamily="34" charset="0"/>
                <a:ea typeface="Verdana" panose="020B0604030504040204" pitchFamily="34" charset="0"/>
              </a:rPr>
              <a:t> met en </a:t>
            </a:r>
            <a:r>
              <a:rPr lang="en-US" sz="2000" b="0" i="0" u="none" strike="noStrike" err="1">
                <a:solidFill>
                  <a:srgbClr val="3C0A85"/>
                </a:solidFill>
                <a:effectLst/>
                <a:latin typeface="Verdana" panose="020B0604030504040204" pitchFamily="34" charset="0"/>
                <a:ea typeface="Verdana" panose="020B0604030504040204" pitchFamily="34" charset="0"/>
              </a:rPr>
              <a:t>tussen</a:t>
            </a: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medewerkers</a:t>
            </a:r>
            <a:r>
              <a:rPr lang="en-US" sz="2000" b="0" i="0" u="none" strike="noStrike">
                <a:solidFill>
                  <a:srgbClr val="3C0A85"/>
                </a:solidFill>
                <a:effectLst/>
                <a:latin typeface="Verdana" panose="020B0604030504040204" pitchFamily="34" charset="0"/>
                <a:ea typeface="Verdana" panose="020B0604030504040204" pitchFamily="34" charset="0"/>
              </a:rPr>
              <a:t> in de VVT </a:t>
            </a:r>
            <a:r>
              <a:rPr lang="en-US" sz="2000" b="0" i="0">
                <a:solidFill>
                  <a:srgbClr val="3C0A85"/>
                </a:solidFill>
                <a:effectLst/>
                <a:latin typeface="Verdana" panose="020B0604030504040204" pitchFamily="34" charset="0"/>
                <a:ea typeface="Verdana" panose="020B0604030504040204" pitchFamily="34" charset="0"/>
              </a:rPr>
              <a:t>​</a:t>
            </a:r>
          </a:p>
          <a:p>
            <a:pPr algn="l" rtl="0" fontAlgn="base">
              <a:buFont typeface="Arial" panose="020B0604020202020204" pitchFamily="34" charset="0"/>
              <a:buChar char="•"/>
            </a:pP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Ophalen</a:t>
            </a:r>
            <a:r>
              <a:rPr lang="en-US" sz="2000" b="0" i="0" u="none" strike="noStrike">
                <a:solidFill>
                  <a:srgbClr val="3C0A85"/>
                </a:solidFill>
                <a:effectLst/>
                <a:latin typeface="Verdana" panose="020B0604030504040204" pitchFamily="34" charset="0"/>
                <a:ea typeface="Verdana" panose="020B0604030504040204" pitchFamily="34" charset="0"/>
              </a:rPr>
              <a:t> van </a:t>
            </a:r>
            <a:r>
              <a:rPr lang="en-US" sz="2000" b="0" i="0" u="none" strike="noStrike" err="1">
                <a:solidFill>
                  <a:srgbClr val="3C0A85"/>
                </a:solidFill>
                <a:effectLst/>
                <a:latin typeface="Verdana" panose="020B0604030504040204" pitchFamily="34" charset="0"/>
                <a:ea typeface="Verdana" panose="020B0604030504040204" pitchFamily="34" charset="0"/>
              </a:rPr>
              <a:t>ideeën</a:t>
            </a:r>
            <a:r>
              <a:rPr lang="en-US" sz="2000" b="0" i="0" u="none" strike="noStrike">
                <a:solidFill>
                  <a:srgbClr val="3C0A85"/>
                </a:solidFill>
                <a:effectLst/>
                <a:latin typeface="Verdana" panose="020B0604030504040204" pitchFamily="34" charset="0"/>
                <a:ea typeface="Verdana" panose="020B0604030504040204" pitchFamily="34" charset="0"/>
              </a:rPr>
              <a:t> en </a:t>
            </a:r>
            <a:r>
              <a:rPr lang="en-US" sz="2000" b="0" i="0" u="none" strike="noStrike" err="1">
                <a:solidFill>
                  <a:srgbClr val="3C0A85"/>
                </a:solidFill>
                <a:effectLst/>
                <a:latin typeface="Verdana" panose="020B0604030504040204" pitchFamily="34" charset="0"/>
                <a:ea typeface="Verdana" panose="020B0604030504040204" pitchFamily="34" charset="0"/>
              </a:rPr>
              <a:t>oplossingen</a:t>
            </a:r>
            <a:r>
              <a:rPr lang="en-US" sz="2000" b="0" i="0" u="none" strike="noStrike">
                <a:solidFill>
                  <a:srgbClr val="3C0A85"/>
                </a:solidFill>
                <a:effectLst/>
                <a:latin typeface="Verdana" panose="020B0604030504040204" pitchFamily="34" charset="0"/>
                <a:ea typeface="Verdana" panose="020B0604030504040204" pitchFamily="34" charset="0"/>
              </a:rPr>
              <a:t> voor </a:t>
            </a:r>
            <a:r>
              <a:rPr lang="en-US" sz="2000" b="0" i="0" u="none" strike="noStrike" err="1">
                <a:solidFill>
                  <a:srgbClr val="3C0A85"/>
                </a:solidFill>
                <a:effectLst/>
                <a:latin typeface="Verdana" panose="020B0604030504040204" pitchFamily="34" charset="0"/>
                <a:ea typeface="Verdana" panose="020B0604030504040204" pitchFamily="34" charset="0"/>
              </a:rPr>
              <a:t>toekomstbestendige</a:t>
            </a: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zorg</a:t>
            </a:r>
            <a:r>
              <a:rPr lang="en-US" sz="2000" b="0" i="0">
                <a:solidFill>
                  <a:srgbClr val="3C0A85"/>
                </a:solidFill>
                <a:effectLst/>
                <a:latin typeface="Verdana" panose="020B0604030504040204" pitchFamily="34" charset="0"/>
                <a:ea typeface="Verdana" panose="020B0604030504040204" pitchFamily="34" charset="0"/>
              </a:rPr>
              <a:t>​</a:t>
            </a:r>
          </a:p>
          <a:p>
            <a:pPr algn="l" rtl="0" fontAlgn="base">
              <a:buFont typeface="Arial" panose="020B0604020202020204" pitchFamily="34" charset="0"/>
              <a:buChar char="•"/>
            </a:pPr>
            <a:r>
              <a:rPr lang="en-US" sz="2000" b="0" i="0" u="none" strike="noStrike">
                <a:solidFill>
                  <a:srgbClr val="3C0A85"/>
                </a:solidFill>
                <a:effectLst/>
                <a:latin typeface="Verdana" panose="020B0604030504040204" pitchFamily="34" charset="0"/>
                <a:ea typeface="Verdana" panose="020B0604030504040204" pitchFamily="34" charset="0"/>
              </a:rPr>
              <a:t> De </a:t>
            </a:r>
            <a:r>
              <a:rPr lang="en-US" sz="2000" b="0" i="0" u="none" strike="noStrike" err="1">
                <a:solidFill>
                  <a:srgbClr val="3C0A85"/>
                </a:solidFill>
                <a:effectLst/>
                <a:latin typeface="Verdana" panose="020B0604030504040204" pitchFamily="34" charset="0"/>
                <a:ea typeface="Verdana" panose="020B0604030504040204" pitchFamily="34" charset="0"/>
              </a:rPr>
              <a:t>werkplek</a:t>
            </a: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als</a:t>
            </a: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uitgangspunt</a:t>
            </a: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boodschap</a:t>
            </a: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naar</a:t>
            </a:r>
            <a:r>
              <a:rPr lang="en-US" sz="2000" b="0" i="0" u="none" strike="noStrike">
                <a:solidFill>
                  <a:srgbClr val="3C0A85"/>
                </a:solidFill>
                <a:effectLst/>
                <a:latin typeface="Verdana" panose="020B0604030504040204" pitchFamily="34" charset="0"/>
                <a:ea typeface="Verdana" panose="020B0604030504040204" pitchFamily="34" charset="0"/>
              </a:rPr>
              <a:t> de </a:t>
            </a:r>
            <a:r>
              <a:rPr lang="en-US" sz="2000" b="0" i="0" u="none" strike="noStrike" err="1">
                <a:solidFill>
                  <a:srgbClr val="3C0A85"/>
                </a:solidFill>
                <a:effectLst/>
                <a:latin typeface="Verdana" panose="020B0604030504040204" pitchFamily="34" charset="0"/>
                <a:ea typeface="Verdana" panose="020B0604030504040204" pitchFamily="34" charset="0"/>
              </a:rPr>
              <a:t>medewerker</a:t>
            </a: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u="none" strike="noStrike" err="1">
                <a:solidFill>
                  <a:srgbClr val="3C0A85"/>
                </a:solidFill>
                <a:effectLst/>
                <a:latin typeface="Verdana" panose="020B0604030504040204" pitchFamily="34" charset="0"/>
                <a:ea typeface="Verdana" panose="020B0604030504040204" pitchFamily="34" charset="0"/>
              </a:rPr>
              <a:t>brengen</a:t>
            </a:r>
            <a:r>
              <a:rPr lang="en-US" sz="2000" b="0" i="0">
                <a:solidFill>
                  <a:srgbClr val="3C0A85"/>
                </a:solidFill>
                <a:effectLst/>
                <a:latin typeface="Verdana" panose="020B0604030504040204" pitchFamily="34" charset="0"/>
                <a:ea typeface="Verdana" panose="020B0604030504040204" pitchFamily="34" charset="0"/>
              </a:rPr>
              <a:t>​</a:t>
            </a:r>
          </a:p>
          <a:p>
            <a:pPr algn="l" rtl="0" fontAlgn="base">
              <a:buFont typeface="Arial" panose="020B0604020202020204" pitchFamily="34" charset="0"/>
              <a:buChar char="•"/>
            </a:pPr>
            <a:r>
              <a:rPr lang="en-US" sz="2000" b="0" i="0" u="none" strike="noStrike">
                <a:solidFill>
                  <a:srgbClr val="3C0A85"/>
                </a:solidFill>
                <a:effectLst/>
                <a:latin typeface="Verdana" panose="020B0604030504040204" pitchFamily="34" charset="0"/>
                <a:ea typeface="Verdana" panose="020B0604030504040204" pitchFamily="34" charset="0"/>
              </a:rPr>
              <a:t> Toolkit met </a:t>
            </a:r>
            <a:r>
              <a:rPr lang="en-US" sz="2000" b="0" i="0" u="none" strike="noStrike" err="1">
                <a:solidFill>
                  <a:srgbClr val="3C0A85"/>
                </a:solidFill>
                <a:effectLst/>
                <a:latin typeface="Verdana" panose="020B0604030504040204" pitchFamily="34" charset="0"/>
                <a:ea typeface="Verdana" panose="020B0604030504040204" pitchFamily="34" charset="0"/>
              </a:rPr>
              <a:t>campagnemiddelen</a:t>
            </a:r>
            <a:r>
              <a:rPr lang="en-US" sz="2000" b="0" i="0" u="none" strike="noStrike">
                <a:solidFill>
                  <a:srgbClr val="3C0A85"/>
                </a:solidFill>
                <a:effectLst/>
                <a:latin typeface="Verdana" panose="020B0604030504040204" pitchFamily="34" charset="0"/>
                <a:ea typeface="Verdana" panose="020B0604030504040204" pitchFamily="34" charset="0"/>
              </a:rPr>
              <a:t> </a:t>
            </a:r>
            <a:r>
              <a:rPr lang="en-US" sz="2000" b="0" i="0">
                <a:solidFill>
                  <a:srgbClr val="3C0A85"/>
                </a:solidFill>
                <a:effectLst/>
                <a:latin typeface="Verdana" panose="020B0604030504040204" pitchFamily="34" charset="0"/>
                <a:ea typeface="Verdana" panose="020B0604030504040204" pitchFamily="34" charset="0"/>
              </a:rPr>
              <a:t>​en social media set #hoedan</a:t>
            </a:r>
          </a:p>
          <a:p>
            <a:endParaRPr lang="nl-NL"/>
          </a:p>
        </p:txBody>
      </p:sp>
      <p:pic>
        <p:nvPicPr>
          <p:cNvPr id="5" name="Afbeelding 4">
            <a:extLst>
              <a:ext uri="{FF2B5EF4-FFF2-40B4-BE49-F238E27FC236}">
                <a16:creationId xmlns:a16="http://schemas.microsoft.com/office/drawing/2014/main" id="{09843215-81F1-A702-5527-6E874E1407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2963" y="3392233"/>
            <a:ext cx="5803037" cy="1938971"/>
          </a:xfrm>
          <a:prstGeom prst="rect">
            <a:avLst/>
          </a:prstGeom>
        </p:spPr>
      </p:pic>
      <p:pic>
        <p:nvPicPr>
          <p:cNvPr id="8" name="Afbeelding 7">
            <a:extLst>
              <a:ext uri="{FF2B5EF4-FFF2-40B4-BE49-F238E27FC236}">
                <a16:creationId xmlns:a16="http://schemas.microsoft.com/office/drawing/2014/main" id="{834F6ED1-D46A-9BF8-7FDC-10BCB308F7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788241" y="3646275"/>
            <a:ext cx="5584450" cy="2216602"/>
          </a:xfrm>
          <a:prstGeom prst="rect">
            <a:avLst/>
          </a:prstGeom>
        </p:spPr>
      </p:pic>
    </p:spTree>
    <p:extLst>
      <p:ext uri="{BB962C8B-B14F-4D97-AF65-F5344CB8AC3E}">
        <p14:creationId xmlns:p14="http://schemas.microsoft.com/office/powerpoint/2010/main" val="1479093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0C913437DD724F8E6DC64279F4EB7E" ma:contentTypeVersion="21" ma:contentTypeDescription="Een nieuw document maken." ma:contentTypeScope="" ma:versionID="a00245587f77e4949dc29f7346496945">
  <xsd:schema xmlns:xsd="http://www.w3.org/2001/XMLSchema" xmlns:xs="http://www.w3.org/2001/XMLSchema" xmlns:p="http://schemas.microsoft.com/office/2006/metadata/properties" xmlns:ns1="http://schemas.microsoft.com/sharepoint/v3" xmlns:ns2="75727b80-a62e-4969-b6c7-b3542dbe46da" xmlns:ns3="33d2c7b7-c001-46ce-89ac-a76922cbc16c" targetNamespace="http://schemas.microsoft.com/office/2006/metadata/properties" ma:root="true" ma:fieldsID="c34dcfa2d3a797d4697400a6be645449" ns1:_="" ns2:_="" ns3:_="">
    <xsd:import namespace="http://schemas.microsoft.com/sharepoint/v3"/>
    <xsd:import namespace="75727b80-a62e-4969-b6c7-b3542dbe46da"/>
    <xsd:import namespace="33d2c7b7-c001-46ce-89ac-a76922cbc1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Perso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igenschappen van het geïntegreerd beleid voor naleving" ma:hidden="true" ma:internalName="_ip_UnifiedCompliancePolicyProperties">
      <xsd:simpleType>
        <xsd:restriction base="dms:Note"/>
      </xsd:simpleType>
    </xsd:element>
    <xsd:element name="_ip_UnifiedCompliancePolicyUIAction" ma:index="2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727b80-a62e-4969-b6c7-b3542dbe46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103f9f23-62ec-4a15-a502-cc065577f9f1" ma:termSetId="09814cd3-568e-fe90-9814-8d621ff8fb84" ma:anchorId="fba54fb3-c3e1-fe81-a776-ca4b69148c4d" ma:open="true" ma:isKeyword="false">
      <xsd:complexType>
        <xsd:sequence>
          <xsd:element ref="pc:Terms" minOccurs="0" maxOccurs="1"/>
        </xsd:sequence>
      </xsd:complexType>
    </xsd:element>
    <xsd:element name="Persoon" ma:index="26" nillable="true" ma:displayName="Persoon" ma:format="Dropdown" ma:list="UserInfo" ma:SharePointGroup="0" ma:internalName="Perso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d2c7b7-c001-46ce-89ac-a76922cbc16c"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5" nillable="true" ma:displayName="Taxonomy Catch All Column" ma:hidden="true" ma:list="{4ae96c47-0b22-4c6d-b990-8c9cee0e3f09}" ma:internalName="TaxCatchAll" ma:showField="CatchAllData" ma:web="33d2c7b7-c001-46ce-89ac-a76922cbc1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5727b80-a62e-4969-b6c7-b3542dbe46da">
      <Terms xmlns="http://schemas.microsoft.com/office/infopath/2007/PartnerControls"/>
    </lcf76f155ced4ddcb4097134ff3c332f>
    <Persoon xmlns="75727b80-a62e-4969-b6c7-b3542dbe46da">
      <UserInfo>
        <DisplayName/>
        <AccountId xsi:nil="true"/>
        <AccountType/>
      </UserInfo>
    </Persoon>
    <TaxCatchAll xmlns="33d2c7b7-c001-46ce-89ac-a76922cbc16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80B3A7-ADD9-4752-A0FD-B426A50BA0EF}">
  <ds:schemaRefs>
    <ds:schemaRef ds:uri="33d2c7b7-c001-46ce-89ac-a76922cbc16c"/>
    <ds:schemaRef ds:uri="75727b80-a62e-4969-b6c7-b3542dbe46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F9D9A9-31B1-49D9-BF76-3C46630A423F}">
  <ds:schemaRefs>
    <ds:schemaRef ds:uri="33d2c7b7-c001-46ce-89ac-a76922cbc16c"/>
    <ds:schemaRef ds:uri="75727b80-a62e-4969-b6c7-b3542dbe46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8AA749D-FCC4-4541-91F5-2B6320D800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1979</Words>
  <Application>Microsoft Macintosh PowerPoint</Application>
  <PresentationFormat>Breedbeeld</PresentationFormat>
  <Paragraphs>146</Paragraphs>
  <Slides>24</Slides>
  <Notes>21</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24</vt:i4>
      </vt:variant>
    </vt:vector>
  </HeadingPairs>
  <TitlesOfParts>
    <vt:vector size="32" baseType="lpstr">
      <vt:lpstr>Aptos</vt:lpstr>
      <vt:lpstr>Arial</vt:lpstr>
      <vt:lpstr>Calibri</vt:lpstr>
      <vt:lpstr>Calibri Light</vt:lpstr>
      <vt:lpstr>Segoe UI</vt:lpstr>
      <vt:lpstr>Times New Roman</vt:lpstr>
      <vt:lpstr>Verdana</vt:lpstr>
      <vt:lpstr>Kantoorthema</vt:lpstr>
      <vt:lpstr>PowerPoint-presentatie</vt:lpstr>
      <vt:lpstr>  Programma        </vt:lpstr>
      <vt:lpstr>Over Morgen  Als paraplu voor gesprek met sector en samenleving</vt:lpstr>
      <vt:lpstr>PowerPoint-presentatie</vt:lpstr>
      <vt:lpstr>  Achtergrond Kennis van de doelgroep        </vt:lpstr>
      <vt:lpstr>  Onderzoeksresultaten        </vt:lpstr>
      <vt:lpstr>  Onderzoeksresultaten        </vt:lpstr>
      <vt:lpstr>PowerPoint-presentatie</vt:lpstr>
      <vt:lpstr>Campagne Hoe Dan?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Henriette van de Beek</dc:creator>
  <cp:lastModifiedBy>Marieke Brandsma</cp:lastModifiedBy>
  <cp:revision>7</cp:revision>
  <dcterms:created xsi:type="dcterms:W3CDTF">2023-05-08T13:53:59Z</dcterms:created>
  <dcterms:modified xsi:type="dcterms:W3CDTF">2024-06-26T15:21:05Z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0x0101008A0C913437DD724F8E6DC64279F4EB7E</vt:lpwstr>
  </property>
  <property fmtid="{D5CDD505-2E9C-101B-9397-08002B2CF9AE}" pid="3" name="MediaServiceImageTags">
    <vt:lpwstr/>
  </property>
</Properties>
</file>