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10"/>
  </p:normalViewPr>
  <p:slideViewPr>
    <p:cSldViewPr snapToGrid="0" snapToObjects="1">
      <p:cViewPr varScale="1">
        <p:scale>
          <a:sx n="140" d="100"/>
          <a:sy n="140" d="100"/>
        </p:scale>
        <p:origin x="7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57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_SEVENTEEN">
    <p:bg>
      <p:bgPr>
        <a:solidFill>
          <a:srgbClr val="9ED0DA"/>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Text 1"/>
          <p:cNvSpPr>
            <a:spLocks noGrp="1"/>
          </p:cNvSpPr>
          <p:nvPr>
            <p:ph type="body" idx="102" hasCustomPrompt="1"/>
          </p:nvPr>
        </p:nvSpPr>
        <p:spPr>
          <a:xfrm>
            <a:off x="182880" y="182880"/>
            <a:ext cx="7315200" cy="457200"/>
          </a:xfrm>
          <a:prstGeom prst="rect">
            <a:avLst/>
          </a:prstGeom>
          <a:noFill/>
          <a:ln/>
        </p:spPr>
        <p:txBody>
          <a:bodyPr wrap="square" rtlCol="0"/>
          <a:lstStyle>
            <a:lvl1pPr marL="0" indent="0">
              <a:buNone/>
              <a:defRPr lang="en-US" sz="2000" b="1" dirty="0">
                <a:solidFill>
                  <a:srgbClr val="3C277B"/>
                </a:solidFill>
                <a:latin typeface="Arial Bold" pitchFamily="34" charset="0"/>
                <a:ea typeface="Arial Bold" pitchFamily="34" charset="-122"/>
                <a:cs typeface="Arial Bold" pitchFamily="34" charset="-120"/>
              </a:defRPr>
            </a:lvl1pPr>
          </a:lstStyle>
          <a:p>
            <a:pPr marL="0" indent="0">
              <a:buNone/>
            </a:pPr>
            <a:r>
              <a:rPr lang="en-US" sz="2000" b="1" dirty="0">
                <a:solidFill>
                  <a:srgbClr val="3C277B"/>
                </a:solidFill>
                <a:latin typeface="Arial Bold" pitchFamily="34" charset="0"/>
                <a:ea typeface="Arial Bold" pitchFamily="34" charset="-122"/>
                <a:cs typeface="Arial Bold" pitchFamily="34" charset="-120"/>
              </a:rPr>
              <a:t>Title</a:t>
            </a:r>
            <a:endParaRPr lang="en-US" sz="2000" dirty="0"/>
          </a:p>
        </p:txBody>
      </p:sp>
      <p:sp>
        <p:nvSpPr>
          <p:cNvPr id="5" name="Shape 1"/>
          <p:cNvSpPr/>
          <p:nvPr/>
        </p:nvSpPr>
        <p:spPr>
          <a:xfrm>
            <a:off x="-9144" y="4974336"/>
            <a:ext cx="1380744" cy="182880"/>
          </a:xfrm>
          <a:prstGeom prst="rect">
            <a:avLst/>
          </a:prstGeom>
          <a:solidFill>
            <a:srgbClr val="11AB78"/>
          </a:solidFill>
          <a:ln/>
        </p:spPr>
      </p:sp>
      <p:sp>
        <p:nvSpPr>
          <p:cNvPr id="6" name="Shape 2"/>
          <p:cNvSpPr/>
          <p:nvPr/>
        </p:nvSpPr>
        <p:spPr>
          <a:xfrm>
            <a:off x="1371600" y="4974336"/>
            <a:ext cx="7781544" cy="182880"/>
          </a:xfrm>
          <a:prstGeom prst="rect">
            <a:avLst/>
          </a:prstGeom>
          <a:solidFill>
            <a:srgbClr val="E5F2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EFAULT_SINGLE_50">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Text 1"/>
          <p:cNvSpPr>
            <a:spLocks noGrp="1"/>
          </p:cNvSpPr>
          <p:nvPr>
            <p:ph type="body" idx="102" hasCustomPrompt="1"/>
          </p:nvPr>
        </p:nvSpPr>
        <p:spPr>
          <a:xfrm>
            <a:off x="182880" y="256032"/>
            <a:ext cx="7315200" cy="457200"/>
          </a:xfrm>
          <a:prstGeom prst="rect">
            <a:avLst/>
          </a:prstGeom>
          <a:noFill/>
          <a:ln/>
        </p:spPr>
        <p:txBody>
          <a:bodyPr wrap="square" rtlCol="0"/>
          <a:lstStyle>
            <a:lvl1pPr marL="0" indent="0">
              <a:buNone/>
              <a:defRPr lang="en-US" sz="2000" b="1" dirty="0">
                <a:solidFill>
                  <a:srgbClr val="3C277B"/>
                </a:solidFill>
                <a:latin typeface="Arial Bold" pitchFamily="34" charset="0"/>
                <a:ea typeface="Arial Bold" pitchFamily="34" charset="-122"/>
                <a:cs typeface="Arial Bold" pitchFamily="34" charset="-120"/>
              </a:defRPr>
            </a:lvl1pPr>
          </a:lstStyle>
          <a:p>
            <a:pPr marL="0" indent="0">
              <a:buNone/>
            </a:pPr>
            <a:r>
              <a:rPr lang="en-US" sz="2000" b="1" dirty="0">
                <a:solidFill>
                  <a:srgbClr val="3C277B"/>
                </a:solidFill>
                <a:latin typeface="Arial Bold" pitchFamily="34" charset="0"/>
                <a:ea typeface="Arial Bold" pitchFamily="34" charset="-122"/>
                <a:cs typeface="Arial Bold" pitchFamily="34" charset="-120"/>
              </a:rPr>
              <a:t>Title</a:t>
            </a:r>
            <a:endParaRPr lang="en-US" sz="2000" dirty="0"/>
          </a:p>
        </p:txBody>
      </p:sp>
      <p:sp>
        <p:nvSpPr>
          <p:cNvPr id="5" name="Text 1"/>
          <p:cNvSpPr>
            <a:spLocks noGrp="1"/>
          </p:cNvSpPr>
          <p:nvPr>
            <p:ph type="body" idx="103" hasCustomPrompt="1"/>
          </p:nvPr>
        </p:nvSpPr>
        <p:spPr>
          <a:xfrm>
            <a:off x="182880" y="1097280"/>
            <a:ext cx="4572000" cy="3657600"/>
          </a:xfrm>
          <a:prstGeom prst="rect">
            <a:avLst/>
          </a:prstGeom>
          <a:noFill/>
          <a:ln/>
        </p:spPr>
        <p:txBody>
          <a:bodyPr wrap="square" rtlCol="0"/>
          <a:lstStyle>
            <a:lvl1pPr marL="0" indent="0">
              <a:buNone/>
              <a:defRPr lang="en-US" sz="1300" dirty="0">
                <a:solidFill>
                  <a:srgbClr val="3C277B"/>
                </a:solidFill>
                <a:latin typeface="Arial" pitchFamily="34" charset="0"/>
                <a:ea typeface="Arial" pitchFamily="34" charset="-122"/>
                <a:cs typeface="Arial" pitchFamily="34" charset="-120"/>
              </a:defRPr>
            </a:lvl1pPr>
          </a:lstStyle>
          <a:p>
            <a:pPr marL="0" indent="0">
              <a:buNone/>
            </a:pPr>
            <a:r>
              <a:rPr lang="en-US" sz="1300" dirty="0">
                <a:solidFill>
                  <a:srgbClr val="3C277B"/>
                </a:solidFill>
                <a:latin typeface="Arial" pitchFamily="34" charset="0"/>
                <a:ea typeface="Arial" pitchFamily="34" charset="-122"/>
                <a:cs typeface="Arial" pitchFamily="34" charset="-120"/>
              </a:rPr>
              <a:t>Content</a:t>
            </a:r>
            <a:endParaRPr lang="en-US" sz="1300" dirty="0"/>
          </a:p>
        </p:txBody>
      </p:sp>
      <p:pic>
        <p:nvPicPr>
          <p:cNvPr id="6" name="Image 1" descr="https://www.vvtwerktaanmorgen.nl/dist/nieuw/assets/images/di-ppt/shape.sv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46320" y="822960"/>
            <a:ext cx="3931920" cy="3931920"/>
          </a:xfrm>
          <a:prstGeom prst="rect">
            <a:avLst/>
          </a:prstGeom>
        </p:spPr>
      </p:pic>
      <p:sp>
        <p:nvSpPr>
          <p:cNvPr id="7" name="Shape 1"/>
          <p:cNvSpPr/>
          <p:nvPr/>
        </p:nvSpPr>
        <p:spPr>
          <a:xfrm>
            <a:off x="-9144" y="4974336"/>
            <a:ext cx="1380744" cy="182880"/>
          </a:xfrm>
          <a:prstGeom prst="rect">
            <a:avLst/>
          </a:prstGeom>
          <a:solidFill>
            <a:srgbClr val="11AB78"/>
          </a:solidFill>
          <a:ln/>
        </p:spPr>
      </p:sp>
      <p:sp>
        <p:nvSpPr>
          <p:cNvPr id="8" name="Shape 2"/>
          <p:cNvSpPr/>
          <p:nvPr/>
        </p:nvSpPr>
        <p:spPr>
          <a:xfrm>
            <a:off x="1371600" y="4974336"/>
            <a:ext cx="7781544" cy="182880"/>
          </a:xfrm>
          <a:prstGeom prst="rect">
            <a:avLst/>
          </a:prstGeom>
          <a:solidFill>
            <a:srgbClr val="9ED0DA"/>
          </a:solidFill>
          <a:ln/>
        </p:spPr>
      </p:sp>
      <p:sp>
        <p:nvSpPr>
          <p:cNvPr id="9" name="Shape 3"/>
          <p:cNvSpPr/>
          <p:nvPr/>
        </p:nvSpPr>
        <p:spPr>
          <a:xfrm>
            <a:off x="6784848" y="2624328"/>
            <a:ext cx="54864" cy="27432"/>
          </a:xfrm>
          <a:prstGeom prst="rect">
            <a:avLst/>
          </a:prstGeom>
          <a:solidFill>
            <a:srgbClr val="F9B001"/>
          </a:solidFill>
          <a:ln/>
        </p:spPr>
      </p:sp>
      <p:sp>
        <p:nvSpPr>
          <p:cNvPr id="10" name="Shape 4"/>
          <p:cNvSpPr/>
          <p:nvPr/>
        </p:nvSpPr>
        <p:spPr>
          <a:xfrm>
            <a:off x="6784848" y="2889504"/>
            <a:ext cx="54864" cy="27432"/>
          </a:xfrm>
          <a:prstGeom prst="rect">
            <a:avLst/>
          </a:prstGeom>
          <a:solidFill>
            <a:srgbClr val="F9B001"/>
          </a:solidFill>
          <a:ln/>
        </p:spPr>
      </p:sp>
      <p:sp>
        <p:nvSpPr>
          <p:cNvPr id="11" name="Text 5"/>
          <p:cNvSpPr/>
          <p:nvPr/>
        </p:nvSpPr>
        <p:spPr>
          <a:xfrm>
            <a:off x="6190488" y="1463040"/>
            <a:ext cx="1280160" cy="0"/>
          </a:xfrm>
          <a:prstGeom prst="rect">
            <a:avLst/>
          </a:prstGeom>
          <a:noFill/>
          <a:ln/>
        </p:spPr>
        <p:txBody>
          <a:bodyPr wrap="square" rtlCol="0" anchor="ctr"/>
          <a:lstStyle/>
          <a:p>
            <a:pPr marL="0" indent="0" algn="ctr">
              <a:buNone/>
            </a:pPr>
            <a:r>
              <a:rPr lang="en-US" sz="1200" b="1" dirty="0">
                <a:solidFill>
                  <a:srgbClr val="3C277B"/>
                </a:solidFill>
                <a:latin typeface="Arial" pitchFamily="34" charset="0"/>
                <a:ea typeface="Arial" pitchFamily="34" charset="-122"/>
                <a:cs typeface="Arial" pitchFamily="34" charset="-120"/>
              </a:rPr>
              <a:t>Ontwerp</a:t>
            </a:r>
            <a:endParaRPr lang="en-US" sz="1200" dirty="0"/>
          </a:p>
          <a:p>
            <a:pPr marL="0" indent="0" algn="ctr">
              <a:buNone/>
            </a:pPr>
            <a:r>
              <a:rPr lang="en-US" sz="1200" b="1" dirty="0">
                <a:solidFill>
                  <a:srgbClr val="3C277B"/>
                </a:solidFill>
                <a:latin typeface="Arial" pitchFamily="34" charset="0"/>
                <a:ea typeface="Arial" pitchFamily="34" charset="-122"/>
                <a:cs typeface="Arial" pitchFamily="34" charset="-120"/>
              </a:rPr>
              <a:t>van werk​</a:t>
            </a:r>
            <a:endParaRPr lang="en-US" sz="1200" dirty="0"/>
          </a:p>
        </p:txBody>
      </p:sp>
      <p:sp>
        <p:nvSpPr>
          <p:cNvPr id="12" name="Text 6"/>
          <p:cNvSpPr/>
          <p:nvPr/>
        </p:nvSpPr>
        <p:spPr>
          <a:xfrm>
            <a:off x="4846320" y="2807208"/>
            <a:ext cx="1280160" cy="0"/>
          </a:xfrm>
          <a:prstGeom prst="rect">
            <a:avLst/>
          </a:prstGeom>
          <a:noFill/>
          <a:ln/>
        </p:spPr>
        <p:txBody>
          <a:bodyPr wrap="square" rtlCol="0" anchor="ctr"/>
          <a:lstStyle/>
          <a:p>
            <a:pPr marL="0" indent="0" algn="ctr">
              <a:buNone/>
            </a:pPr>
            <a:r>
              <a:rPr lang="en-US" sz="1200" b="1" dirty="0">
                <a:solidFill>
                  <a:srgbClr val="3C277B"/>
                </a:solidFill>
                <a:latin typeface="Arial" pitchFamily="34" charset="0"/>
                <a:ea typeface="Arial" pitchFamily="34" charset="-122"/>
                <a:cs typeface="Arial" pitchFamily="34" charset="-120"/>
              </a:rPr>
              <a:t>Zelf-</a:t>
            </a:r>
            <a:endParaRPr lang="en-US" sz="1200" dirty="0"/>
          </a:p>
          <a:p>
            <a:pPr marL="0" indent="0" algn="ctr">
              <a:buNone/>
            </a:pPr>
            <a:r>
              <a:rPr lang="en-US" sz="1200" b="1" dirty="0">
                <a:solidFill>
                  <a:srgbClr val="3C277B"/>
                </a:solidFill>
                <a:latin typeface="Arial" pitchFamily="34" charset="0"/>
                <a:ea typeface="Arial" pitchFamily="34" charset="-122"/>
                <a:cs typeface="Arial" pitchFamily="34" charset="-120"/>
              </a:rPr>
              <a:t>management​</a:t>
            </a:r>
            <a:endParaRPr lang="en-US" sz="1200" dirty="0"/>
          </a:p>
        </p:txBody>
      </p:sp>
      <p:sp>
        <p:nvSpPr>
          <p:cNvPr id="13" name="Text 7"/>
          <p:cNvSpPr/>
          <p:nvPr/>
        </p:nvSpPr>
        <p:spPr>
          <a:xfrm>
            <a:off x="7507224" y="2807208"/>
            <a:ext cx="1280160" cy="0"/>
          </a:xfrm>
          <a:prstGeom prst="rect">
            <a:avLst/>
          </a:prstGeom>
          <a:noFill/>
          <a:ln/>
        </p:spPr>
        <p:txBody>
          <a:bodyPr wrap="square" rtlCol="0" anchor="ctr"/>
          <a:lstStyle/>
          <a:p>
            <a:pPr marL="0" indent="0" algn="ctr">
              <a:buNone/>
            </a:pPr>
            <a:r>
              <a:rPr lang="en-US" sz="1200" b="1" dirty="0">
                <a:solidFill>
                  <a:srgbClr val="3C277B"/>
                </a:solidFill>
                <a:latin typeface="Arial" pitchFamily="34" charset="0"/>
                <a:ea typeface="Arial" pitchFamily="34" charset="-122"/>
                <a:cs typeface="Arial" pitchFamily="34" charset="-120"/>
              </a:rPr>
              <a:t>Leiderschaps-</a:t>
            </a:r>
            <a:endParaRPr lang="en-US" sz="1200" dirty="0"/>
          </a:p>
          <a:p>
            <a:pPr marL="0" indent="0" algn="ctr">
              <a:buNone/>
            </a:pPr>
            <a:r>
              <a:rPr lang="en-US" sz="1200" b="1" dirty="0">
                <a:solidFill>
                  <a:srgbClr val="3C277B"/>
                </a:solidFill>
                <a:latin typeface="Arial" pitchFamily="34" charset="0"/>
                <a:ea typeface="Arial" pitchFamily="34" charset="-122"/>
                <a:cs typeface="Arial" pitchFamily="34" charset="-120"/>
              </a:rPr>
              <a:t>stijl​</a:t>
            </a:r>
            <a:endParaRPr lang="en-US" sz="1200" dirty="0"/>
          </a:p>
        </p:txBody>
      </p:sp>
      <p:sp>
        <p:nvSpPr>
          <p:cNvPr id="14" name="Text 8"/>
          <p:cNvSpPr/>
          <p:nvPr/>
        </p:nvSpPr>
        <p:spPr>
          <a:xfrm>
            <a:off x="6190488" y="4114800"/>
            <a:ext cx="1280160" cy="0"/>
          </a:xfrm>
          <a:prstGeom prst="rect">
            <a:avLst/>
          </a:prstGeom>
          <a:noFill/>
          <a:ln/>
        </p:spPr>
        <p:txBody>
          <a:bodyPr wrap="square" rtlCol="0" anchor="ctr"/>
          <a:lstStyle/>
          <a:p>
            <a:pPr marL="0" indent="0" algn="ctr">
              <a:buNone/>
            </a:pPr>
            <a:r>
              <a:rPr lang="en-US" sz="1200" b="1" dirty="0">
                <a:solidFill>
                  <a:srgbClr val="3C277B"/>
                </a:solidFill>
                <a:latin typeface="Arial" pitchFamily="34" charset="0"/>
                <a:ea typeface="Arial" pitchFamily="34" charset="-122"/>
                <a:cs typeface="Arial" pitchFamily="34" charset="-120"/>
              </a:rPr>
              <a:t>HRM-</a:t>
            </a:r>
            <a:endParaRPr lang="en-US" sz="1200" dirty="0"/>
          </a:p>
          <a:p>
            <a:pPr marL="0" indent="0" algn="ctr">
              <a:buNone/>
            </a:pPr>
            <a:r>
              <a:rPr lang="en-US" sz="1200" b="1" dirty="0">
                <a:solidFill>
                  <a:srgbClr val="3C277B"/>
                </a:solidFill>
                <a:latin typeface="Arial" pitchFamily="34" charset="0"/>
                <a:ea typeface="Arial" pitchFamily="34" charset="-122"/>
                <a:cs typeface="Arial" pitchFamily="34" charset="-120"/>
              </a:rPr>
              <a:t>instrumenten​</a:t>
            </a:r>
            <a:endParaRPr lang="en-US" sz="1200" dirty="0"/>
          </a:p>
        </p:txBody>
      </p:sp>
      <p:sp>
        <p:nvSpPr>
          <p:cNvPr id="15" name="Text 9"/>
          <p:cNvSpPr/>
          <p:nvPr/>
        </p:nvSpPr>
        <p:spPr>
          <a:xfrm>
            <a:off x="6172200" y="2505456"/>
            <a:ext cx="1280160" cy="0"/>
          </a:xfrm>
          <a:prstGeom prst="rect">
            <a:avLst/>
          </a:prstGeom>
          <a:noFill/>
          <a:ln/>
        </p:spPr>
        <p:txBody>
          <a:bodyPr wrap="square" rtlCol="0" anchor="ctr"/>
          <a:lstStyle/>
          <a:p>
            <a:pPr marL="0" indent="0" algn="ctr">
              <a:buNone/>
            </a:pPr>
            <a:r>
              <a:rPr lang="en-US" sz="1200" b="1" dirty="0">
                <a:solidFill>
                  <a:srgbClr val="E5F2F5"/>
                </a:solidFill>
                <a:latin typeface="Arial" pitchFamily="34" charset="0"/>
                <a:ea typeface="Arial" pitchFamily="34" charset="-122"/>
                <a:cs typeface="Arial" pitchFamily="34" charset="-120"/>
              </a:rPr>
              <a:t>Persoon​</a:t>
            </a:r>
            <a:endParaRPr lang="en-US" sz="1200" dirty="0"/>
          </a:p>
        </p:txBody>
      </p:sp>
      <p:sp>
        <p:nvSpPr>
          <p:cNvPr id="16" name="Text 10"/>
          <p:cNvSpPr/>
          <p:nvPr/>
        </p:nvSpPr>
        <p:spPr>
          <a:xfrm>
            <a:off x="6172200" y="2761488"/>
            <a:ext cx="1280160" cy="0"/>
          </a:xfrm>
          <a:prstGeom prst="rect">
            <a:avLst/>
          </a:prstGeom>
          <a:noFill/>
          <a:ln/>
        </p:spPr>
        <p:txBody>
          <a:bodyPr wrap="square" rtlCol="0" anchor="ctr"/>
          <a:lstStyle/>
          <a:p>
            <a:pPr marL="0" indent="0" algn="ctr">
              <a:buNone/>
            </a:pPr>
            <a:r>
              <a:rPr lang="en-US" sz="1200" b="1" dirty="0">
                <a:solidFill>
                  <a:srgbClr val="E5F2F5"/>
                </a:solidFill>
                <a:latin typeface="Arial" pitchFamily="34" charset="0"/>
                <a:ea typeface="Arial" pitchFamily="34" charset="-122"/>
                <a:cs typeface="Arial" pitchFamily="34" charset="-120"/>
              </a:rPr>
              <a:t>Werk</a:t>
            </a:r>
            <a:endParaRPr lang="en-US" sz="1200" dirty="0"/>
          </a:p>
        </p:txBody>
      </p:sp>
      <p:sp>
        <p:nvSpPr>
          <p:cNvPr id="17" name="Text 11"/>
          <p:cNvSpPr/>
          <p:nvPr/>
        </p:nvSpPr>
        <p:spPr>
          <a:xfrm>
            <a:off x="6172200" y="3044952"/>
            <a:ext cx="1280160" cy="0"/>
          </a:xfrm>
          <a:prstGeom prst="rect">
            <a:avLst/>
          </a:prstGeom>
          <a:noFill/>
          <a:ln/>
        </p:spPr>
        <p:txBody>
          <a:bodyPr wrap="square" rtlCol="0" anchor="ctr"/>
          <a:lstStyle/>
          <a:p>
            <a:pPr marL="0" indent="0" algn="ctr">
              <a:buNone/>
            </a:pPr>
            <a:r>
              <a:rPr lang="en-US" sz="1200" b="1" dirty="0">
                <a:solidFill>
                  <a:srgbClr val="E5F2F5"/>
                </a:solidFill>
                <a:latin typeface="Arial" pitchFamily="34" charset="0"/>
                <a:ea typeface="Arial" pitchFamily="34" charset="-122"/>
                <a:cs typeface="Arial" pitchFamily="34" charset="-120"/>
              </a:rPr>
              <a:t>Fit</a:t>
            </a:r>
            <a:endParaRPr lang="en-US" sz="12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_DOUBLE">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Text 1"/>
          <p:cNvSpPr>
            <a:spLocks noGrp="1"/>
          </p:cNvSpPr>
          <p:nvPr>
            <p:ph type="body" idx="102" hasCustomPrompt="1"/>
          </p:nvPr>
        </p:nvSpPr>
        <p:spPr>
          <a:xfrm>
            <a:off x="182880" y="109728"/>
            <a:ext cx="5486400" cy="457200"/>
          </a:xfrm>
          <a:prstGeom prst="rect">
            <a:avLst/>
          </a:prstGeom>
          <a:noFill/>
          <a:ln/>
        </p:spPr>
        <p:txBody>
          <a:bodyPr wrap="square" rtlCol="0"/>
          <a:lstStyle>
            <a:lvl1pPr marL="0" indent="0">
              <a:buNone/>
              <a:defRPr lang="en-US" sz="2000" b="1" dirty="0">
                <a:solidFill>
                  <a:srgbClr val="3C277B"/>
                </a:solidFill>
                <a:latin typeface="Arial Bold" pitchFamily="34" charset="0"/>
                <a:ea typeface="Arial Bold" pitchFamily="34" charset="-122"/>
                <a:cs typeface="Arial Bold" pitchFamily="34" charset="-120"/>
              </a:defRPr>
            </a:lvl1pPr>
          </a:lstStyle>
          <a:p>
            <a:pPr marL="0" indent="0">
              <a:buNone/>
            </a:pPr>
            <a:r>
              <a:rPr lang="en-US" sz="2000" b="1" dirty="0">
                <a:solidFill>
                  <a:srgbClr val="3C277B"/>
                </a:solidFill>
                <a:latin typeface="Arial Bold" pitchFamily="34" charset="0"/>
                <a:ea typeface="Arial Bold" pitchFamily="34" charset="-122"/>
                <a:cs typeface="Arial Bold" pitchFamily="34" charset="-120"/>
              </a:rPr>
              <a:t>Title</a:t>
            </a:r>
            <a:endParaRPr lang="en-US" sz="2000" dirty="0"/>
          </a:p>
        </p:txBody>
      </p:sp>
      <p:sp>
        <p:nvSpPr>
          <p:cNvPr id="5" name="Text 1"/>
          <p:cNvSpPr>
            <a:spLocks noGrp="1"/>
          </p:cNvSpPr>
          <p:nvPr>
            <p:ph type="body" idx="103" hasCustomPrompt="1"/>
          </p:nvPr>
        </p:nvSpPr>
        <p:spPr>
          <a:xfrm>
            <a:off x="182880" y="1097280"/>
            <a:ext cx="6858000" cy="3657600"/>
          </a:xfrm>
          <a:prstGeom prst="rect">
            <a:avLst/>
          </a:prstGeom>
          <a:noFill/>
          <a:ln/>
        </p:spPr>
        <p:txBody>
          <a:bodyPr wrap="square" rtlCol="0"/>
          <a:lstStyle>
            <a:lvl1pPr marL="0" indent="0">
              <a:buNone/>
              <a:defRPr lang="en-US" sz="1300" dirty="0">
                <a:solidFill>
                  <a:srgbClr val="3C277B"/>
                </a:solidFill>
                <a:latin typeface="Arial" pitchFamily="34" charset="0"/>
                <a:ea typeface="Arial" pitchFamily="34" charset="-122"/>
                <a:cs typeface="Arial" pitchFamily="34" charset="-120"/>
              </a:defRPr>
            </a:lvl1pPr>
          </a:lstStyle>
          <a:p>
            <a:pPr marL="0" indent="0">
              <a:buNone/>
            </a:pPr>
            <a:r>
              <a:rPr lang="en-US" sz="1300" dirty="0">
                <a:solidFill>
                  <a:srgbClr val="3C277B"/>
                </a:solidFill>
                <a:latin typeface="Arial" pitchFamily="34" charset="0"/>
                <a:ea typeface="Arial" pitchFamily="34" charset="-122"/>
                <a:cs typeface="Arial" pitchFamily="34" charset="-120"/>
              </a:rPr>
              <a:t>Content</a:t>
            </a:r>
            <a:endParaRPr lang="en-US" sz="1300" dirty="0"/>
          </a:p>
        </p:txBody>
      </p:sp>
      <p:sp>
        <p:nvSpPr>
          <p:cNvPr id="6" name="Shape 1"/>
          <p:cNvSpPr/>
          <p:nvPr/>
        </p:nvSpPr>
        <p:spPr>
          <a:xfrm>
            <a:off x="-9144" y="4974336"/>
            <a:ext cx="1380744" cy="182880"/>
          </a:xfrm>
          <a:prstGeom prst="rect">
            <a:avLst/>
          </a:prstGeom>
          <a:solidFill>
            <a:srgbClr val="11AB78"/>
          </a:solidFill>
          <a:ln/>
        </p:spPr>
      </p:sp>
      <p:sp>
        <p:nvSpPr>
          <p:cNvPr id="7" name="Shape 2"/>
          <p:cNvSpPr/>
          <p:nvPr/>
        </p:nvSpPr>
        <p:spPr>
          <a:xfrm>
            <a:off x="1371600" y="4974336"/>
            <a:ext cx="7781544" cy="182880"/>
          </a:xfrm>
          <a:prstGeom prst="rect">
            <a:avLst/>
          </a:prstGeom>
          <a:solidFill>
            <a:srgbClr val="9ED0D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FAULT_EMPTY">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Shape 1"/>
          <p:cNvSpPr/>
          <p:nvPr/>
        </p:nvSpPr>
        <p:spPr>
          <a:xfrm>
            <a:off x="-9144" y="4974336"/>
            <a:ext cx="1380744" cy="182880"/>
          </a:xfrm>
          <a:prstGeom prst="rect">
            <a:avLst/>
          </a:prstGeom>
          <a:solidFill>
            <a:srgbClr val="11AB78"/>
          </a:solidFill>
          <a:ln/>
        </p:spPr>
      </p:sp>
      <p:sp>
        <p:nvSpPr>
          <p:cNvPr id="5" name="Shape 2"/>
          <p:cNvSpPr/>
          <p:nvPr/>
        </p:nvSpPr>
        <p:spPr>
          <a:xfrm>
            <a:off x="1371600" y="4974336"/>
            <a:ext cx="7781544" cy="182880"/>
          </a:xfrm>
          <a:prstGeom prst="rect">
            <a:avLst/>
          </a:prstGeom>
          <a:solidFill>
            <a:srgbClr val="9ED0D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_SINGLE_EMPTY">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Text 1"/>
          <p:cNvSpPr>
            <a:spLocks noGrp="1"/>
          </p:cNvSpPr>
          <p:nvPr>
            <p:ph type="body" idx="102" hasCustomPrompt="1"/>
          </p:nvPr>
        </p:nvSpPr>
        <p:spPr>
          <a:xfrm>
            <a:off x="182880" y="256032"/>
            <a:ext cx="7315200" cy="457200"/>
          </a:xfrm>
          <a:prstGeom prst="rect">
            <a:avLst/>
          </a:prstGeom>
          <a:noFill/>
          <a:ln/>
        </p:spPr>
        <p:txBody>
          <a:bodyPr wrap="square" rtlCol="0"/>
          <a:lstStyle>
            <a:lvl1pPr marL="0" indent="0">
              <a:buNone/>
              <a:defRPr lang="en-US" sz="2000" b="1" dirty="0">
                <a:solidFill>
                  <a:srgbClr val="3C277B"/>
                </a:solidFill>
                <a:latin typeface="Arial Bold" pitchFamily="34" charset="0"/>
                <a:ea typeface="Arial Bold" pitchFamily="34" charset="-122"/>
                <a:cs typeface="Arial Bold" pitchFamily="34" charset="-120"/>
              </a:defRPr>
            </a:lvl1pPr>
          </a:lstStyle>
          <a:p>
            <a:pPr marL="0" indent="0">
              <a:buNone/>
            </a:pPr>
            <a:r>
              <a:rPr lang="en-US" sz="2000" b="1" dirty="0">
                <a:solidFill>
                  <a:srgbClr val="3C277B"/>
                </a:solidFill>
                <a:latin typeface="Arial Bold" pitchFamily="34" charset="0"/>
                <a:ea typeface="Arial Bold" pitchFamily="34" charset="-122"/>
                <a:cs typeface="Arial Bold" pitchFamily="34" charset="-120"/>
              </a:rPr>
              <a:t>Title</a:t>
            </a:r>
            <a:endParaRPr lang="en-US" sz="2000" dirty="0"/>
          </a:p>
        </p:txBody>
      </p:sp>
      <p:sp>
        <p:nvSpPr>
          <p:cNvPr id="5" name="Shape 1"/>
          <p:cNvSpPr/>
          <p:nvPr/>
        </p:nvSpPr>
        <p:spPr>
          <a:xfrm>
            <a:off x="-9144" y="4974336"/>
            <a:ext cx="1380744" cy="182880"/>
          </a:xfrm>
          <a:prstGeom prst="rect">
            <a:avLst/>
          </a:prstGeom>
          <a:solidFill>
            <a:srgbClr val="11AB78"/>
          </a:solidFill>
          <a:ln/>
        </p:spPr>
      </p:sp>
      <p:sp>
        <p:nvSpPr>
          <p:cNvPr id="6" name="Shape 2"/>
          <p:cNvSpPr/>
          <p:nvPr/>
        </p:nvSpPr>
        <p:spPr>
          <a:xfrm>
            <a:off x="1371600" y="4974336"/>
            <a:ext cx="7781544" cy="182880"/>
          </a:xfrm>
          <a:prstGeom prst="rect">
            <a:avLst/>
          </a:prstGeom>
          <a:solidFill>
            <a:srgbClr val="9ED0D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_SINGLE">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Text 1"/>
          <p:cNvSpPr>
            <a:spLocks noGrp="1"/>
          </p:cNvSpPr>
          <p:nvPr>
            <p:ph type="body" idx="102" hasCustomPrompt="1"/>
          </p:nvPr>
        </p:nvSpPr>
        <p:spPr>
          <a:xfrm>
            <a:off x="182880" y="256032"/>
            <a:ext cx="7315200" cy="457200"/>
          </a:xfrm>
          <a:prstGeom prst="rect">
            <a:avLst/>
          </a:prstGeom>
          <a:noFill/>
          <a:ln/>
        </p:spPr>
        <p:txBody>
          <a:bodyPr wrap="square" rtlCol="0"/>
          <a:lstStyle>
            <a:lvl1pPr marL="0" indent="0">
              <a:buNone/>
              <a:defRPr lang="en-US" sz="2000" b="1" dirty="0">
                <a:solidFill>
                  <a:srgbClr val="3C277B"/>
                </a:solidFill>
                <a:latin typeface="Arial Bold" pitchFamily="34" charset="0"/>
                <a:ea typeface="Arial Bold" pitchFamily="34" charset="-122"/>
                <a:cs typeface="Arial Bold" pitchFamily="34" charset="-120"/>
              </a:defRPr>
            </a:lvl1pPr>
          </a:lstStyle>
          <a:p>
            <a:pPr marL="0" indent="0">
              <a:buNone/>
            </a:pPr>
            <a:r>
              <a:rPr lang="en-US" sz="2000" b="1" dirty="0">
                <a:solidFill>
                  <a:srgbClr val="3C277B"/>
                </a:solidFill>
                <a:latin typeface="Arial Bold" pitchFamily="34" charset="0"/>
                <a:ea typeface="Arial Bold" pitchFamily="34" charset="-122"/>
                <a:cs typeface="Arial Bold" pitchFamily="34" charset="-120"/>
              </a:rPr>
              <a:t>Title</a:t>
            </a:r>
            <a:endParaRPr lang="en-US" sz="2000" dirty="0"/>
          </a:p>
        </p:txBody>
      </p:sp>
      <p:sp>
        <p:nvSpPr>
          <p:cNvPr id="5" name="Text 1"/>
          <p:cNvSpPr>
            <a:spLocks noGrp="1"/>
          </p:cNvSpPr>
          <p:nvPr>
            <p:ph type="body" idx="103" hasCustomPrompt="1"/>
          </p:nvPr>
        </p:nvSpPr>
        <p:spPr>
          <a:xfrm>
            <a:off x="182880" y="1097280"/>
            <a:ext cx="6858000" cy="3657600"/>
          </a:xfrm>
          <a:prstGeom prst="rect">
            <a:avLst/>
          </a:prstGeom>
          <a:noFill/>
          <a:ln/>
        </p:spPr>
        <p:txBody>
          <a:bodyPr wrap="square" rtlCol="0"/>
          <a:lstStyle>
            <a:lvl1pPr marL="0" indent="0">
              <a:buNone/>
              <a:defRPr lang="en-US" sz="1300" dirty="0">
                <a:solidFill>
                  <a:srgbClr val="3C277B"/>
                </a:solidFill>
                <a:latin typeface="Arial" pitchFamily="34" charset="0"/>
                <a:ea typeface="Arial" pitchFamily="34" charset="-122"/>
                <a:cs typeface="Arial" pitchFamily="34" charset="-120"/>
              </a:defRPr>
            </a:lvl1pPr>
          </a:lstStyle>
          <a:p>
            <a:pPr marL="0" indent="0">
              <a:buNone/>
            </a:pPr>
            <a:r>
              <a:rPr lang="en-US" sz="1300" dirty="0">
                <a:solidFill>
                  <a:srgbClr val="3C277B"/>
                </a:solidFill>
                <a:latin typeface="Arial" pitchFamily="34" charset="0"/>
                <a:ea typeface="Arial" pitchFamily="34" charset="-122"/>
                <a:cs typeface="Arial" pitchFamily="34" charset="-120"/>
              </a:rPr>
              <a:t>Content</a:t>
            </a:r>
            <a:endParaRPr lang="en-US" sz="1300" dirty="0"/>
          </a:p>
        </p:txBody>
      </p:sp>
      <p:sp>
        <p:nvSpPr>
          <p:cNvPr id="6" name="Shape 1"/>
          <p:cNvSpPr/>
          <p:nvPr/>
        </p:nvSpPr>
        <p:spPr>
          <a:xfrm>
            <a:off x="-9144" y="4974336"/>
            <a:ext cx="1380744" cy="182880"/>
          </a:xfrm>
          <a:prstGeom prst="rect">
            <a:avLst/>
          </a:prstGeom>
          <a:solidFill>
            <a:srgbClr val="11AB78"/>
          </a:solidFill>
          <a:ln/>
        </p:spPr>
      </p:sp>
      <p:sp>
        <p:nvSpPr>
          <p:cNvPr id="7" name="Shape 2"/>
          <p:cNvSpPr/>
          <p:nvPr/>
        </p:nvSpPr>
        <p:spPr>
          <a:xfrm>
            <a:off x="1371600" y="4974336"/>
            <a:ext cx="7781544" cy="182880"/>
          </a:xfrm>
          <a:prstGeom prst="rect">
            <a:avLst/>
          </a:prstGeom>
          <a:solidFill>
            <a:srgbClr val="9ED0D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FAULT_SINGLE_55">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Text 1"/>
          <p:cNvSpPr>
            <a:spLocks noGrp="1"/>
          </p:cNvSpPr>
          <p:nvPr>
            <p:ph type="body" idx="102" hasCustomPrompt="1"/>
          </p:nvPr>
        </p:nvSpPr>
        <p:spPr>
          <a:xfrm>
            <a:off x="182880" y="256032"/>
            <a:ext cx="7315200" cy="457200"/>
          </a:xfrm>
          <a:prstGeom prst="rect">
            <a:avLst/>
          </a:prstGeom>
          <a:noFill/>
          <a:ln/>
        </p:spPr>
        <p:txBody>
          <a:bodyPr wrap="square" rtlCol="0"/>
          <a:lstStyle>
            <a:lvl1pPr marL="0" indent="0">
              <a:buNone/>
              <a:defRPr lang="en-US" sz="2000" b="1" dirty="0">
                <a:solidFill>
                  <a:srgbClr val="3C277B"/>
                </a:solidFill>
                <a:latin typeface="Arial Bold" pitchFamily="34" charset="0"/>
                <a:ea typeface="Arial Bold" pitchFamily="34" charset="-122"/>
                <a:cs typeface="Arial Bold" pitchFamily="34" charset="-120"/>
              </a:defRPr>
            </a:lvl1pPr>
          </a:lstStyle>
          <a:p>
            <a:pPr marL="0" indent="0">
              <a:buNone/>
            </a:pPr>
            <a:r>
              <a:rPr lang="en-US" sz="2000" b="1" dirty="0">
                <a:solidFill>
                  <a:srgbClr val="3C277B"/>
                </a:solidFill>
                <a:latin typeface="Arial Bold" pitchFamily="34" charset="0"/>
                <a:ea typeface="Arial Bold" pitchFamily="34" charset="-122"/>
                <a:cs typeface="Arial Bold" pitchFamily="34" charset="-120"/>
              </a:rPr>
              <a:t>Title</a:t>
            </a:r>
            <a:endParaRPr lang="en-US" sz="2000" dirty="0"/>
          </a:p>
        </p:txBody>
      </p:sp>
      <p:sp>
        <p:nvSpPr>
          <p:cNvPr id="5" name="Text 1"/>
          <p:cNvSpPr>
            <a:spLocks noGrp="1"/>
          </p:cNvSpPr>
          <p:nvPr>
            <p:ph type="body" idx="103" hasCustomPrompt="1"/>
          </p:nvPr>
        </p:nvSpPr>
        <p:spPr>
          <a:xfrm>
            <a:off x="182880" y="1097280"/>
            <a:ext cx="5029200" cy="3657600"/>
          </a:xfrm>
          <a:prstGeom prst="rect">
            <a:avLst/>
          </a:prstGeom>
          <a:noFill/>
          <a:ln/>
        </p:spPr>
        <p:txBody>
          <a:bodyPr wrap="square" rtlCol="0"/>
          <a:lstStyle>
            <a:lvl1pPr marL="0" indent="0">
              <a:buNone/>
              <a:defRPr lang="en-US" sz="1300" dirty="0">
                <a:solidFill>
                  <a:srgbClr val="3C277B"/>
                </a:solidFill>
                <a:latin typeface="Arial" pitchFamily="34" charset="0"/>
                <a:ea typeface="Arial" pitchFamily="34" charset="-122"/>
                <a:cs typeface="Arial" pitchFamily="34" charset="-120"/>
              </a:defRPr>
            </a:lvl1pPr>
          </a:lstStyle>
          <a:p>
            <a:pPr marL="0" indent="0">
              <a:buNone/>
            </a:pPr>
            <a:r>
              <a:rPr lang="en-US" sz="1300" dirty="0">
                <a:solidFill>
                  <a:srgbClr val="3C277B"/>
                </a:solidFill>
                <a:latin typeface="Arial" pitchFamily="34" charset="0"/>
                <a:ea typeface="Arial" pitchFamily="34" charset="-122"/>
                <a:cs typeface="Arial" pitchFamily="34" charset="-120"/>
              </a:rPr>
              <a:t>Content</a:t>
            </a:r>
            <a:endParaRPr lang="en-US" sz="1300" dirty="0"/>
          </a:p>
        </p:txBody>
      </p:sp>
      <p:pic>
        <p:nvPicPr>
          <p:cNvPr id="6" name="Image 1" descr="https://www.vvtwerktaanmorgen.nl/dist/nieuw/assets/images/di-ppt/shape.sv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6400" y="1188720"/>
            <a:ext cx="3017520" cy="3017520"/>
          </a:xfrm>
          <a:prstGeom prst="rect">
            <a:avLst/>
          </a:prstGeom>
        </p:spPr>
      </p:pic>
      <p:sp>
        <p:nvSpPr>
          <p:cNvPr id="7" name="Shape 1"/>
          <p:cNvSpPr/>
          <p:nvPr/>
        </p:nvSpPr>
        <p:spPr>
          <a:xfrm>
            <a:off x="-9144" y="4974336"/>
            <a:ext cx="1380744" cy="182880"/>
          </a:xfrm>
          <a:prstGeom prst="rect">
            <a:avLst/>
          </a:prstGeom>
          <a:solidFill>
            <a:srgbClr val="11AB78"/>
          </a:solidFill>
          <a:ln/>
        </p:spPr>
      </p:sp>
      <p:sp>
        <p:nvSpPr>
          <p:cNvPr id="8" name="Shape 2"/>
          <p:cNvSpPr/>
          <p:nvPr/>
        </p:nvSpPr>
        <p:spPr>
          <a:xfrm>
            <a:off x="1371600" y="4974336"/>
            <a:ext cx="7781544" cy="182880"/>
          </a:xfrm>
          <a:prstGeom prst="rect">
            <a:avLst/>
          </a:prstGeom>
          <a:solidFill>
            <a:srgbClr val="9ED0DA"/>
          </a:solidFill>
          <a:ln/>
        </p:spPr>
      </p:sp>
      <p:sp>
        <p:nvSpPr>
          <p:cNvPr id="9" name="Shape 3"/>
          <p:cNvSpPr/>
          <p:nvPr/>
        </p:nvSpPr>
        <p:spPr>
          <a:xfrm>
            <a:off x="6967728" y="2560320"/>
            <a:ext cx="54864" cy="27432"/>
          </a:xfrm>
          <a:prstGeom prst="rect">
            <a:avLst/>
          </a:prstGeom>
          <a:solidFill>
            <a:srgbClr val="F9B001"/>
          </a:solidFill>
          <a:ln/>
        </p:spPr>
      </p:sp>
      <p:sp>
        <p:nvSpPr>
          <p:cNvPr id="10" name="Shape 4"/>
          <p:cNvSpPr/>
          <p:nvPr/>
        </p:nvSpPr>
        <p:spPr>
          <a:xfrm>
            <a:off x="6967728" y="2834640"/>
            <a:ext cx="54864" cy="27432"/>
          </a:xfrm>
          <a:prstGeom prst="rect">
            <a:avLst/>
          </a:prstGeom>
          <a:solidFill>
            <a:srgbClr val="F9B001"/>
          </a:solidFill>
          <a:ln/>
        </p:spPr>
      </p:sp>
      <p:sp>
        <p:nvSpPr>
          <p:cNvPr id="11" name="Text 5"/>
          <p:cNvSpPr/>
          <p:nvPr/>
        </p:nvSpPr>
        <p:spPr>
          <a:xfrm>
            <a:off x="6464808" y="1673352"/>
            <a:ext cx="1097280" cy="0"/>
          </a:xfrm>
          <a:prstGeom prst="rect">
            <a:avLst/>
          </a:prstGeom>
          <a:noFill/>
          <a:ln/>
        </p:spPr>
        <p:txBody>
          <a:bodyPr wrap="square" rtlCol="0" anchor="ctr"/>
          <a:lstStyle/>
          <a:p>
            <a:pPr marL="0" indent="0" algn="ctr">
              <a:buNone/>
            </a:pPr>
            <a:r>
              <a:rPr lang="en-US" sz="1000" b="1" dirty="0">
                <a:solidFill>
                  <a:srgbClr val="3C277B"/>
                </a:solidFill>
                <a:latin typeface="Arial" pitchFamily="34" charset="0"/>
                <a:ea typeface="Arial" pitchFamily="34" charset="-122"/>
                <a:cs typeface="Arial" pitchFamily="34" charset="-120"/>
              </a:rPr>
              <a:t>Ontwerp</a:t>
            </a:r>
            <a:endParaRPr lang="en-US" sz="1000" dirty="0"/>
          </a:p>
          <a:p>
            <a:pPr marL="0" indent="0" algn="ctr">
              <a:buNone/>
            </a:pPr>
            <a:r>
              <a:rPr lang="en-US" sz="1000" b="1" dirty="0">
                <a:solidFill>
                  <a:srgbClr val="3C277B"/>
                </a:solidFill>
                <a:latin typeface="Arial" pitchFamily="34" charset="0"/>
                <a:ea typeface="Arial" pitchFamily="34" charset="-122"/>
                <a:cs typeface="Arial" pitchFamily="34" charset="-120"/>
              </a:rPr>
              <a:t>van werk​</a:t>
            </a:r>
            <a:endParaRPr lang="en-US" sz="1000" dirty="0"/>
          </a:p>
        </p:txBody>
      </p:sp>
      <p:sp>
        <p:nvSpPr>
          <p:cNvPr id="12" name="Text 6"/>
          <p:cNvSpPr/>
          <p:nvPr/>
        </p:nvSpPr>
        <p:spPr>
          <a:xfrm>
            <a:off x="5404104" y="2697480"/>
            <a:ext cx="1097280" cy="0"/>
          </a:xfrm>
          <a:prstGeom prst="rect">
            <a:avLst/>
          </a:prstGeom>
          <a:noFill/>
          <a:ln/>
        </p:spPr>
        <p:txBody>
          <a:bodyPr wrap="square" rtlCol="0" anchor="ctr"/>
          <a:lstStyle/>
          <a:p>
            <a:pPr marL="0" indent="0" algn="ctr">
              <a:buNone/>
            </a:pPr>
            <a:r>
              <a:rPr lang="en-US" sz="1000" b="1" dirty="0">
                <a:solidFill>
                  <a:srgbClr val="3C277B"/>
                </a:solidFill>
                <a:latin typeface="Arial" pitchFamily="34" charset="0"/>
                <a:ea typeface="Arial" pitchFamily="34" charset="-122"/>
                <a:cs typeface="Arial" pitchFamily="34" charset="-120"/>
              </a:rPr>
              <a:t>Zelf-</a:t>
            </a:r>
            <a:endParaRPr lang="en-US" sz="1000" dirty="0"/>
          </a:p>
          <a:p>
            <a:pPr marL="0" indent="0" algn="ctr">
              <a:buNone/>
            </a:pPr>
            <a:r>
              <a:rPr lang="en-US" sz="1000" b="1" dirty="0">
                <a:solidFill>
                  <a:srgbClr val="3C277B"/>
                </a:solidFill>
                <a:latin typeface="Arial" pitchFamily="34" charset="0"/>
                <a:ea typeface="Arial" pitchFamily="34" charset="-122"/>
                <a:cs typeface="Arial" pitchFamily="34" charset="-120"/>
              </a:rPr>
              <a:t>management​</a:t>
            </a:r>
            <a:endParaRPr lang="en-US" sz="1000" dirty="0"/>
          </a:p>
        </p:txBody>
      </p:sp>
      <p:sp>
        <p:nvSpPr>
          <p:cNvPr id="13" name="Text 7"/>
          <p:cNvSpPr/>
          <p:nvPr/>
        </p:nvSpPr>
        <p:spPr>
          <a:xfrm>
            <a:off x="7488936" y="2697480"/>
            <a:ext cx="1097280" cy="0"/>
          </a:xfrm>
          <a:prstGeom prst="rect">
            <a:avLst/>
          </a:prstGeom>
          <a:noFill/>
          <a:ln/>
        </p:spPr>
        <p:txBody>
          <a:bodyPr wrap="square" rtlCol="0" anchor="ctr"/>
          <a:lstStyle/>
          <a:p>
            <a:pPr marL="0" indent="0" algn="ctr">
              <a:buNone/>
            </a:pPr>
            <a:r>
              <a:rPr lang="en-US" sz="1000" b="1" dirty="0">
                <a:solidFill>
                  <a:srgbClr val="3C277B"/>
                </a:solidFill>
                <a:latin typeface="Arial" pitchFamily="34" charset="0"/>
                <a:ea typeface="Arial" pitchFamily="34" charset="-122"/>
                <a:cs typeface="Arial" pitchFamily="34" charset="-120"/>
              </a:rPr>
              <a:t>Leiderschaps-</a:t>
            </a:r>
            <a:endParaRPr lang="en-US" sz="1000" dirty="0"/>
          </a:p>
          <a:p>
            <a:pPr marL="0" indent="0" algn="ctr">
              <a:buNone/>
            </a:pPr>
            <a:r>
              <a:rPr lang="en-US" sz="1000" b="1" dirty="0">
                <a:solidFill>
                  <a:srgbClr val="3C277B"/>
                </a:solidFill>
                <a:latin typeface="Arial" pitchFamily="34" charset="0"/>
                <a:ea typeface="Arial" pitchFamily="34" charset="-122"/>
                <a:cs typeface="Arial" pitchFamily="34" charset="-120"/>
              </a:rPr>
              <a:t>stijl​</a:t>
            </a:r>
            <a:endParaRPr lang="en-US" sz="1000" dirty="0"/>
          </a:p>
        </p:txBody>
      </p:sp>
      <p:sp>
        <p:nvSpPr>
          <p:cNvPr id="14" name="Text 8"/>
          <p:cNvSpPr/>
          <p:nvPr/>
        </p:nvSpPr>
        <p:spPr>
          <a:xfrm>
            <a:off x="6446520" y="3712464"/>
            <a:ext cx="1097280" cy="0"/>
          </a:xfrm>
          <a:prstGeom prst="rect">
            <a:avLst/>
          </a:prstGeom>
          <a:noFill/>
          <a:ln/>
        </p:spPr>
        <p:txBody>
          <a:bodyPr wrap="square" rtlCol="0" anchor="ctr"/>
          <a:lstStyle/>
          <a:p>
            <a:pPr marL="0" indent="0" algn="ctr">
              <a:buNone/>
            </a:pPr>
            <a:r>
              <a:rPr lang="en-US" sz="1000" b="1" dirty="0">
                <a:solidFill>
                  <a:srgbClr val="3C277B"/>
                </a:solidFill>
                <a:latin typeface="Arial" pitchFamily="34" charset="0"/>
                <a:ea typeface="Arial" pitchFamily="34" charset="-122"/>
                <a:cs typeface="Arial" pitchFamily="34" charset="-120"/>
              </a:rPr>
              <a:t>HRM-</a:t>
            </a:r>
            <a:endParaRPr lang="en-US" sz="1000" dirty="0"/>
          </a:p>
          <a:p>
            <a:pPr marL="0" indent="0" algn="ctr">
              <a:buNone/>
            </a:pPr>
            <a:r>
              <a:rPr lang="en-US" sz="1000" b="1" dirty="0">
                <a:solidFill>
                  <a:srgbClr val="3C277B"/>
                </a:solidFill>
                <a:latin typeface="Arial" pitchFamily="34" charset="0"/>
                <a:ea typeface="Arial" pitchFamily="34" charset="-122"/>
                <a:cs typeface="Arial" pitchFamily="34" charset="-120"/>
              </a:rPr>
              <a:t>instrumenten​</a:t>
            </a:r>
            <a:endParaRPr lang="en-US" sz="1000" dirty="0"/>
          </a:p>
        </p:txBody>
      </p:sp>
      <p:sp>
        <p:nvSpPr>
          <p:cNvPr id="15" name="Text 9"/>
          <p:cNvSpPr/>
          <p:nvPr/>
        </p:nvSpPr>
        <p:spPr>
          <a:xfrm>
            <a:off x="6446520" y="2441448"/>
            <a:ext cx="1097280" cy="0"/>
          </a:xfrm>
          <a:prstGeom prst="rect">
            <a:avLst/>
          </a:prstGeom>
          <a:noFill/>
          <a:ln/>
        </p:spPr>
        <p:txBody>
          <a:bodyPr wrap="square" rtlCol="0" anchor="ctr"/>
          <a:lstStyle/>
          <a:p>
            <a:pPr marL="0" indent="0" algn="ctr">
              <a:buNone/>
            </a:pPr>
            <a:r>
              <a:rPr lang="en-US" sz="1000" b="1" dirty="0">
                <a:solidFill>
                  <a:srgbClr val="E5F2F5"/>
                </a:solidFill>
                <a:latin typeface="Arial" pitchFamily="34" charset="0"/>
                <a:ea typeface="Arial" pitchFamily="34" charset="-122"/>
                <a:cs typeface="Arial" pitchFamily="34" charset="-120"/>
              </a:rPr>
              <a:t>Persoon​</a:t>
            </a:r>
            <a:endParaRPr lang="en-US" sz="1000" dirty="0"/>
          </a:p>
        </p:txBody>
      </p:sp>
      <p:sp>
        <p:nvSpPr>
          <p:cNvPr id="16" name="Text 10"/>
          <p:cNvSpPr/>
          <p:nvPr/>
        </p:nvSpPr>
        <p:spPr>
          <a:xfrm>
            <a:off x="6446520" y="2706624"/>
            <a:ext cx="1097280" cy="0"/>
          </a:xfrm>
          <a:prstGeom prst="rect">
            <a:avLst/>
          </a:prstGeom>
          <a:noFill/>
          <a:ln/>
        </p:spPr>
        <p:txBody>
          <a:bodyPr wrap="square" rtlCol="0" anchor="ctr"/>
          <a:lstStyle/>
          <a:p>
            <a:pPr marL="0" indent="0" algn="ctr">
              <a:buNone/>
            </a:pPr>
            <a:r>
              <a:rPr lang="en-US" sz="1000" b="1" dirty="0">
                <a:solidFill>
                  <a:srgbClr val="E5F2F5"/>
                </a:solidFill>
                <a:latin typeface="Arial" pitchFamily="34" charset="0"/>
                <a:ea typeface="Arial" pitchFamily="34" charset="-122"/>
                <a:cs typeface="Arial" pitchFamily="34" charset="-120"/>
              </a:rPr>
              <a:t>Werk</a:t>
            </a:r>
            <a:endParaRPr lang="en-US" sz="1000" dirty="0"/>
          </a:p>
        </p:txBody>
      </p:sp>
      <p:sp>
        <p:nvSpPr>
          <p:cNvPr id="17" name="Text 11"/>
          <p:cNvSpPr/>
          <p:nvPr/>
        </p:nvSpPr>
        <p:spPr>
          <a:xfrm>
            <a:off x="6446520" y="2980944"/>
            <a:ext cx="1097280" cy="0"/>
          </a:xfrm>
          <a:prstGeom prst="rect">
            <a:avLst/>
          </a:prstGeom>
          <a:noFill/>
          <a:ln/>
        </p:spPr>
        <p:txBody>
          <a:bodyPr wrap="square" rtlCol="0" anchor="ctr"/>
          <a:lstStyle/>
          <a:p>
            <a:pPr marL="0" indent="0" algn="ctr">
              <a:buNone/>
            </a:pPr>
            <a:r>
              <a:rPr lang="en-US" sz="1000" b="1" dirty="0">
                <a:solidFill>
                  <a:srgbClr val="E5F2F5"/>
                </a:solidFill>
                <a:latin typeface="Arial" pitchFamily="34" charset="0"/>
                <a:ea typeface="Arial" pitchFamily="34" charset="-122"/>
                <a:cs typeface="Arial" pitchFamily="34" charset="-120"/>
              </a:rPr>
              <a:t>Fit</a:t>
            </a:r>
            <a:endParaRPr lang="en-US" sz="1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_THREE">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pic>
        <p:nvPicPr>
          <p:cNvPr id="4" name="Image 1" descr="https://www.vvtwerktaanmorgen.nl/dist/nieuw/assets/images/di-ppt/three.png"/>
          <p:cNvPicPr>
            <a:picLocks noChangeAspect="1"/>
          </p:cNvPicPr>
          <p:nvPr/>
        </p:nvPicPr>
        <p:blipFill>
          <a:blip r:embed="rId4"/>
          <a:stretch>
            <a:fillRect/>
          </a:stretch>
        </p:blipFill>
        <p:spPr>
          <a:xfrm>
            <a:off x="0" y="914400"/>
            <a:ext cx="9144000" cy="2377440"/>
          </a:xfrm>
          <a:prstGeom prst="rect">
            <a:avLst/>
          </a:prstGeom>
        </p:spPr>
      </p:pic>
      <p:sp>
        <p:nvSpPr>
          <p:cNvPr id="5" name="Shape 1"/>
          <p:cNvSpPr/>
          <p:nvPr/>
        </p:nvSpPr>
        <p:spPr>
          <a:xfrm>
            <a:off x="0" y="3291840"/>
            <a:ext cx="6108192" cy="182880"/>
          </a:xfrm>
          <a:prstGeom prst="rect">
            <a:avLst/>
          </a:prstGeom>
          <a:solidFill>
            <a:srgbClr val="11AB78"/>
          </a:solidFill>
          <a:ln/>
        </p:spPr>
      </p:sp>
      <p:sp>
        <p:nvSpPr>
          <p:cNvPr id="6" name="Shape 2"/>
          <p:cNvSpPr/>
          <p:nvPr/>
        </p:nvSpPr>
        <p:spPr>
          <a:xfrm>
            <a:off x="6108192" y="3291840"/>
            <a:ext cx="3035808" cy="182880"/>
          </a:xfrm>
          <a:prstGeom prst="rect">
            <a:avLst/>
          </a:prstGeom>
          <a:solidFill>
            <a:srgbClr val="9ED0DA"/>
          </a:solidFill>
          <a:ln/>
        </p:spPr>
      </p:sp>
      <p:sp>
        <p:nvSpPr>
          <p:cNvPr id="7" name="Text 3"/>
          <p:cNvSpPr/>
          <p:nvPr/>
        </p:nvSpPr>
        <p:spPr>
          <a:xfrm>
            <a:off x="228600" y="4178808"/>
            <a:ext cx="5486400" cy="0"/>
          </a:xfrm>
          <a:prstGeom prst="rect">
            <a:avLst/>
          </a:prstGeom>
          <a:noFill/>
          <a:ln/>
        </p:spPr>
        <p:txBody>
          <a:bodyPr wrap="square" rtlCol="0" anchor="ctr"/>
          <a:lstStyle/>
          <a:p>
            <a:pPr marL="0" indent="0">
              <a:buNone/>
            </a:pPr>
            <a:r>
              <a:rPr lang="en-US" sz="2800" b="1" dirty="0">
                <a:solidFill>
                  <a:srgbClr val="3C277B"/>
                </a:solidFill>
                <a:latin typeface="Arial Bold" pitchFamily="34" charset="0"/>
                <a:ea typeface="Arial Bold" pitchFamily="34" charset="-122"/>
                <a:cs typeface="Arial Bold" pitchFamily="34" charset="-120"/>
              </a:rPr>
              <a:t>Aan de slag met</a:t>
            </a:r>
            <a:endParaRPr lang="en-US" sz="2800" dirty="0"/>
          </a:p>
          <a:p>
            <a:pPr marL="0" indent="0">
              <a:buNone/>
            </a:pPr>
            <a:r>
              <a:rPr lang="en-US" sz="2800" b="1" dirty="0">
                <a:solidFill>
                  <a:srgbClr val="3C277B"/>
                </a:solidFill>
                <a:latin typeface="Arial Bold" pitchFamily="34" charset="0"/>
                <a:ea typeface="Arial Bold" pitchFamily="34" charset="-122"/>
                <a:cs typeface="Arial Bold" pitchFamily="34" charset="-120"/>
              </a:rPr>
              <a:t>​duurzame inzetbaarheid​</a:t>
            </a:r>
            <a:endParaRPr lang="en-US" sz="2800" dirty="0"/>
          </a:p>
        </p:txBody>
      </p:sp>
      <p:sp>
        <p:nvSpPr>
          <p:cNvPr id="8" name="Shape 4"/>
          <p:cNvSpPr/>
          <p:nvPr/>
        </p:nvSpPr>
        <p:spPr>
          <a:xfrm>
            <a:off x="0" y="4974336"/>
            <a:ext cx="9144000" cy="18288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_FOUR">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Text 1"/>
          <p:cNvSpPr>
            <a:spLocks noGrp="1"/>
          </p:cNvSpPr>
          <p:nvPr>
            <p:ph type="body" idx="102" hasCustomPrompt="1"/>
          </p:nvPr>
        </p:nvSpPr>
        <p:spPr>
          <a:xfrm>
            <a:off x="182880" y="256032"/>
            <a:ext cx="7315200" cy="457200"/>
          </a:xfrm>
          <a:prstGeom prst="rect">
            <a:avLst/>
          </a:prstGeom>
          <a:noFill/>
          <a:ln/>
        </p:spPr>
        <p:txBody>
          <a:bodyPr wrap="square" rtlCol="0"/>
          <a:lstStyle>
            <a:lvl1pPr marL="0" indent="0">
              <a:buNone/>
              <a:defRPr lang="en-US" sz="2000" b="1" dirty="0">
                <a:solidFill>
                  <a:srgbClr val="3C277B"/>
                </a:solidFill>
                <a:latin typeface="Arial Bold" pitchFamily="34" charset="0"/>
                <a:ea typeface="Arial Bold" pitchFamily="34" charset="-122"/>
                <a:cs typeface="Arial Bold" pitchFamily="34" charset="-120"/>
              </a:defRPr>
            </a:lvl1pPr>
          </a:lstStyle>
          <a:p>
            <a:pPr marL="0" indent="0">
              <a:buNone/>
            </a:pPr>
            <a:r>
              <a:rPr lang="en-US" sz="2000" b="1" dirty="0">
                <a:solidFill>
                  <a:srgbClr val="3C277B"/>
                </a:solidFill>
                <a:latin typeface="Arial Bold" pitchFamily="34" charset="0"/>
                <a:ea typeface="Arial Bold" pitchFamily="34" charset="-122"/>
                <a:cs typeface="Arial Bold" pitchFamily="34" charset="-120"/>
              </a:rPr>
              <a:t>Title</a:t>
            </a:r>
            <a:endParaRPr lang="en-US" sz="2000" dirty="0"/>
          </a:p>
        </p:txBody>
      </p:sp>
      <p:sp>
        <p:nvSpPr>
          <p:cNvPr id="5" name="Text 1"/>
          <p:cNvSpPr>
            <a:spLocks noGrp="1"/>
          </p:cNvSpPr>
          <p:nvPr>
            <p:ph type="body" idx="103" hasCustomPrompt="1"/>
          </p:nvPr>
        </p:nvSpPr>
        <p:spPr>
          <a:xfrm>
            <a:off x="182880" y="1097280"/>
            <a:ext cx="4389120" cy="3657600"/>
          </a:xfrm>
          <a:prstGeom prst="rect">
            <a:avLst/>
          </a:prstGeom>
          <a:noFill/>
          <a:ln/>
        </p:spPr>
        <p:txBody>
          <a:bodyPr wrap="square" rtlCol="0"/>
          <a:lstStyle>
            <a:lvl1pPr marL="0" indent="0">
              <a:buNone/>
              <a:defRPr lang="en-US" sz="1300" dirty="0">
                <a:solidFill>
                  <a:srgbClr val="3C277B"/>
                </a:solidFill>
                <a:latin typeface="Arial" pitchFamily="34" charset="0"/>
                <a:ea typeface="Arial" pitchFamily="34" charset="-122"/>
                <a:cs typeface="Arial" pitchFamily="34" charset="-120"/>
              </a:defRPr>
            </a:lvl1pPr>
          </a:lstStyle>
          <a:p>
            <a:pPr marL="0" indent="0">
              <a:buNone/>
            </a:pPr>
            <a:r>
              <a:rPr lang="en-US" sz="1300" dirty="0">
                <a:solidFill>
                  <a:srgbClr val="3C277B"/>
                </a:solidFill>
                <a:latin typeface="Arial" pitchFamily="34" charset="0"/>
                <a:ea typeface="Arial" pitchFamily="34" charset="-122"/>
                <a:cs typeface="Arial" pitchFamily="34" charset="-120"/>
              </a:rPr>
              <a:t>Content</a:t>
            </a:r>
            <a:endParaRPr lang="en-US" sz="1300" dirty="0"/>
          </a:p>
        </p:txBody>
      </p:sp>
      <p:sp>
        <p:nvSpPr>
          <p:cNvPr id="6" name="Shape 1"/>
          <p:cNvSpPr/>
          <p:nvPr/>
        </p:nvSpPr>
        <p:spPr>
          <a:xfrm>
            <a:off x="-9144" y="4974336"/>
            <a:ext cx="1380744" cy="182880"/>
          </a:xfrm>
          <a:prstGeom prst="rect">
            <a:avLst/>
          </a:prstGeom>
          <a:solidFill>
            <a:srgbClr val="11AB78"/>
          </a:solidFill>
          <a:ln/>
        </p:spPr>
      </p:sp>
      <p:sp>
        <p:nvSpPr>
          <p:cNvPr id="7" name="Shape 2"/>
          <p:cNvSpPr/>
          <p:nvPr/>
        </p:nvSpPr>
        <p:spPr>
          <a:xfrm>
            <a:off x="1371600" y="4974336"/>
            <a:ext cx="7781544" cy="182880"/>
          </a:xfrm>
          <a:prstGeom prst="rect">
            <a:avLst/>
          </a:prstGeom>
          <a:solidFill>
            <a:srgbClr val="9ED0DA"/>
          </a:solidFill>
          <a:ln/>
        </p:spPr>
      </p:sp>
      <p:sp>
        <p:nvSpPr>
          <p:cNvPr id="8" name="Shape 3"/>
          <p:cNvSpPr/>
          <p:nvPr/>
        </p:nvSpPr>
        <p:spPr>
          <a:xfrm>
            <a:off x="5486400" y="4974336"/>
            <a:ext cx="3666744" cy="182880"/>
          </a:xfrm>
          <a:prstGeom prst="rect">
            <a:avLst/>
          </a:prstGeom>
          <a:solidFill>
            <a:srgbClr val="11AB7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_NINE">
    <p:bg>
      <p:bgPr>
        <a:solidFill>
          <a:srgbClr val="E5F2F5"/>
        </a:solidFill>
        <a:effectLst/>
      </p:bgPr>
    </p:bg>
    <p:spTree>
      <p:nvGrpSpPr>
        <p:cNvPr id="1" name=""/>
        <p:cNvGrpSpPr/>
        <p:nvPr/>
      </p:nvGrpSpPr>
      <p:grpSpPr>
        <a:xfrm>
          <a:off x="0" y="0"/>
          <a:ext cx="0" cy="0"/>
          <a:chOff x="0" y="0"/>
          <a:chExt cx="0" cy="0"/>
        </a:xfrm>
      </p:grpSpPr>
      <p:sp>
        <p:nvSpPr>
          <p:cNvPr id="2" name="Shape 0"/>
          <p:cNvSpPr/>
          <p:nvPr/>
        </p:nvSpPr>
        <p:spPr>
          <a:xfrm>
            <a:off x="0" y="0"/>
            <a:ext cx="9144000" cy="914400"/>
          </a:xfrm>
          <a:prstGeom prst="rect">
            <a:avLst/>
          </a:prstGeom>
          <a:solidFill>
            <a:srgbClr val="FFFFFF"/>
          </a:solidFill>
          <a:ln/>
        </p:spPr>
      </p:sp>
      <p:pic>
        <p:nvPicPr>
          <p:cNvPr id="3" name="Image 0" descr="https://www.vvtwerktaanmorgen.nl/dist/nieuw/assets/images/di-ppt/logo.svg"/>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2440" y="114300"/>
            <a:ext cx="731520" cy="685800"/>
          </a:xfrm>
          <a:prstGeom prst="rect">
            <a:avLst/>
          </a:prstGeom>
        </p:spPr>
      </p:pic>
      <p:sp>
        <p:nvSpPr>
          <p:cNvPr id="4" name="Text 1"/>
          <p:cNvSpPr>
            <a:spLocks noGrp="1"/>
          </p:cNvSpPr>
          <p:nvPr>
            <p:ph type="body" idx="102" hasCustomPrompt="1"/>
          </p:nvPr>
        </p:nvSpPr>
        <p:spPr>
          <a:xfrm>
            <a:off x="182880" y="256032"/>
            <a:ext cx="7315200" cy="457200"/>
          </a:xfrm>
          <a:prstGeom prst="rect">
            <a:avLst/>
          </a:prstGeom>
          <a:noFill/>
          <a:ln/>
        </p:spPr>
        <p:txBody>
          <a:bodyPr wrap="square" rtlCol="0"/>
          <a:lstStyle>
            <a:lvl1pPr marL="0" indent="0">
              <a:buNone/>
              <a:defRPr lang="en-US" sz="2000" b="1" dirty="0">
                <a:solidFill>
                  <a:srgbClr val="3C277B"/>
                </a:solidFill>
                <a:latin typeface="Arial Bold" pitchFamily="34" charset="0"/>
                <a:ea typeface="Arial Bold" pitchFamily="34" charset="-122"/>
                <a:cs typeface="Arial Bold" pitchFamily="34" charset="-120"/>
              </a:defRPr>
            </a:lvl1pPr>
          </a:lstStyle>
          <a:p>
            <a:pPr marL="0" indent="0">
              <a:buNone/>
            </a:pPr>
            <a:r>
              <a:rPr lang="en-US" sz="2000" b="1" dirty="0">
                <a:solidFill>
                  <a:srgbClr val="3C277B"/>
                </a:solidFill>
                <a:latin typeface="Arial Bold" pitchFamily="34" charset="0"/>
                <a:ea typeface="Arial Bold" pitchFamily="34" charset="-122"/>
                <a:cs typeface="Arial Bold" pitchFamily="34" charset="-120"/>
              </a:rPr>
              <a:t>Title</a:t>
            </a:r>
            <a:endParaRPr lang="en-US" sz="2000" dirty="0"/>
          </a:p>
        </p:txBody>
      </p:sp>
      <p:sp>
        <p:nvSpPr>
          <p:cNvPr id="5" name="Shape 1"/>
          <p:cNvSpPr/>
          <p:nvPr/>
        </p:nvSpPr>
        <p:spPr>
          <a:xfrm>
            <a:off x="0" y="914400"/>
            <a:ext cx="4572000" cy="2029968"/>
          </a:xfrm>
          <a:prstGeom prst="rect">
            <a:avLst/>
          </a:prstGeom>
          <a:solidFill>
            <a:srgbClr val="F9B001"/>
          </a:solidFill>
          <a:ln/>
        </p:spPr>
      </p:sp>
      <p:sp>
        <p:nvSpPr>
          <p:cNvPr id="6" name="Shape 2"/>
          <p:cNvSpPr/>
          <p:nvPr/>
        </p:nvSpPr>
        <p:spPr>
          <a:xfrm>
            <a:off x="4572000" y="914400"/>
            <a:ext cx="4572000" cy="2029968"/>
          </a:xfrm>
          <a:prstGeom prst="rect">
            <a:avLst/>
          </a:prstGeom>
          <a:solidFill>
            <a:srgbClr val="9ED0DA"/>
          </a:solidFill>
          <a:ln/>
        </p:spPr>
      </p:sp>
      <p:sp>
        <p:nvSpPr>
          <p:cNvPr id="7" name="Shape 3"/>
          <p:cNvSpPr/>
          <p:nvPr/>
        </p:nvSpPr>
        <p:spPr>
          <a:xfrm>
            <a:off x="0" y="2944368"/>
            <a:ext cx="4572000" cy="2029968"/>
          </a:xfrm>
          <a:prstGeom prst="rect">
            <a:avLst/>
          </a:prstGeom>
          <a:solidFill>
            <a:srgbClr val="11AB78"/>
          </a:solidFill>
          <a:ln/>
        </p:spPr>
      </p:sp>
      <p:sp>
        <p:nvSpPr>
          <p:cNvPr id="8" name="Shape 4"/>
          <p:cNvSpPr/>
          <p:nvPr/>
        </p:nvSpPr>
        <p:spPr>
          <a:xfrm>
            <a:off x="4572000" y="2944368"/>
            <a:ext cx="4572000" cy="2029968"/>
          </a:xfrm>
          <a:prstGeom prst="rect">
            <a:avLst/>
          </a:prstGeom>
          <a:solidFill>
            <a:srgbClr val="E5F2F5"/>
          </a:solidFill>
          <a:ln/>
        </p:spPr>
      </p:sp>
      <p:sp>
        <p:nvSpPr>
          <p:cNvPr id="9" name="Shape 5"/>
          <p:cNvSpPr/>
          <p:nvPr/>
        </p:nvSpPr>
        <p:spPr>
          <a:xfrm>
            <a:off x="-9144" y="4974336"/>
            <a:ext cx="1380744" cy="182880"/>
          </a:xfrm>
          <a:prstGeom prst="rect">
            <a:avLst/>
          </a:prstGeom>
          <a:solidFill>
            <a:srgbClr val="11AB78"/>
          </a:solidFill>
          <a:ln/>
        </p:spPr>
      </p:sp>
      <p:sp>
        <p:nvSpPr>
          <p:cNvPr id="10" name="Shape 6"/>
          <p:cNvSpPr/>
          <p:nvPr/>
        </p:nvSpPr>
        <p:spPr>
          <a:xfrm>
            <a:off x="1371600" y="4974336"/>
            <a:ext cx="7781544" cy="182880"/>
          </a:xfrm>
          <a:prstGeom prst="rect">
            <a:avLst/>
          </a:prstGeom>
          <a:solidFill>
            <a:srgbClr val="9ED0D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_FIFTEEN">
    <p:bg>
      <p:bgPr>
        <a:solidFill>
          <a:srgbClr val="E5F2F5"/>
        </a:solidFill>
        <a:effectLst/>
      </p:bgPr>
    </p:bg>
    <p:spTree>
      <p:nvGrpSpPr>
        <p:cNvPr id="1" name=""/>
        <p:cNvGrpSpPr/>
        <p:nvPr/>
      </p:nvGrpSpPr>
      <p:grpSpPr>
        <a:xfrm>
          <a:off x="0" y="0"/>
          <a:ext cx="0" cy="0"/>
          <a:chOff x="0" y="0"/>
          <a:chExt cx="0" cy="0"/>
        </a:xfrm>
      </p:grpSpPr>
      <p:pic>
        <p:nvPicPr>
          <p:cNvPr id="2" name="Image 0" descr="https://www.vvtwerktaanmorgen.nl/dist/nieuw/assets/images/di-ppt/fifteen.jpg"/>
          <p:cNvPicPr>
            <a:picLocks noChangeAspect="1"/>
          </p:cNvPicPr>
          <p:nvPr/>
        </p:nvPicPr>
        <p:blipFill>
          <a:blip r:embed="rId2"/>
          <a:stretch>
            <a:fillRect/>
          </a:stretch>
        </p:blipFill>
        <p:spPr>
          <a:xfrm>
            <a:off x="0" y="0"/>
            <a:ext cx="9144000" cy="4059936"/>
          </a:xfrm>
          <a:prstGeom prst="rect">
            <a:avLst/>
          </a:prstGeom>
        </p:spPr>
      </p:pic>
      <p:pic>
        <p:nvPicPr>
          <p:cNvPr id="3" name="Image 1" descr="https://www.vvtwerktaanmorgen.nl/dist/nieuw/assets/images/di-ppt/logo.sv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2440" y="114300"/>
            <a:ext cx="731520" cy="685800"/>
          </a:xfrm>
          <a:prstGeom prst="rect">
            <a:avLst/>
          </a:prstGeom>
        </p:spPr>
      </p:pic>
      <p:sp>
        <p:nvSpPr>
          <p:cNvPr id="4" name="Shape 0"/>
          <p:cNvSpPr/>
          <p:nvPr/>
        </p:nvSpPr>
        <p:spPr>
          <a:xfrm>
            <a:off x="0" y="4059936"/>
            <a:ext cx="1371600" cy="182880"/>
          </a:xfrm>
          <a:prstGeom prst="rect">
            <a:avLst/>
          </a:prstGeom>
          <a:solidFill>
            <a:srgbClr val="11AB78"/>
          </a:solidFill>
          <a:ln/>
        </p:spPr>
      </p:sp>
      <p:sp>
        <p:nvSpPr>
          <p:cNvPr id="5" name="Shape 1"/>
          <p:cNvSpPr/>
          <p:nvPr/>
        </p:nvSpPr>
        <p:spPr>
          <a:xfrm>
            <a:off x="1371600" y="4059936"/>
            <a:ext cx="7772400" cy="182880"/>
          </a:xfrm>
          <a:prstGeom prst="rect">
            <a:avLst/>
          </a:prstGeom>
          <a:solidFill>
            <a:srgbClr val="9ED0DA"/>
          </a:solidFill>
          <a:ln/>
        </p:spPr>
      </p:sp>
      <p:sp>
        <p:nvSpPr>
          <p:cNvPr id="6" name="Shape 2"/>
          <p:cNvSpPr/>
          <p:nvPr/>
        </p:nvSpPr>
        <p:spPr>
          <a:xfrm>
            <a:off x="0" y="4242816"/>
            <a:ext cx="9144000" cy="914400"/>
          </a:xfrm>
          <a:prstGeom prst="rect">
            <a:avLst/>
          </a:prstGeom>
          <a:solidFill>
            <a:srgbClr val="FFFFFF"/>
          </a:solidFill>
          <a:ln/>
        </p:spPr>
      </p:sp>
      <p:sp>
        <p:nvSpPr>
          <p:cNvPr id="7" name="Text 3"/>
          <p:cNvSpPr/>
          <p:nvPr/>
        </p:nvSpPr>
        <p:spPr>
          <a:xfrm>
            <a:off x="0" y="4681728"/>
            <a:ext cx="9144000" cy="0"/>
          </a:xfrm>
          <a:prstGeom prst="rect">
            <a:avLst/>
          </a:prstGeom>
          <a:noFill/>
          <a:ln/>
        </p:spPr>
        <p:txBody>
          <a:bodyPr wrap="square" rtlCol="0" anchor="ctr"/>
          <a:lstStyle/>
          <a:p>
            <a:pPr marL="0" indent="0" algn="ctr">
              <a:buNone/>
            </a:pPr>
            <a:r>
              <a:rPr lang="en-US" sz="2400" b="1" dirty="0">
                <a:solidFill>
                  <a:srgbClr val="3C277B"/>
                </a:solidFill>
                <a:latin typeface="Arial Bold" pitchFamily="34" charset="0"/>
                <a:ea typeface="Arial Bold" pitchFamily="34" charset="-122"/>
                <a:cs typeface="Arial Bold" pitchFamily="34" charset="-120"/>
              </a:rPr>
              <a:t>Hoe verder met duurzame inzetbaarheid via</a:t>
            </a:r>
            <a:endParaRPr lang="en-US" sz="2400" dirty="0"/>
          </a:p>
          <a:p>
            <a:pPr marL="0" indent="0" algn="ctr">
              <a:buNone/>
            </a:pPr>
            <a:r>
              <a:rPr lang="en-US" sz="2400" b="1" dirty="0">
                <a:solidFill>
                  <a:srgbClr val="3C277B"/>
                </a:solidFill>
                <a:latin typeface="Arial Bold" pitchFamily="34" charset="0"/>
                <a:ea typeface="Arial Bold" pitchFamily="34" charset="-122"/>
                <a:cs typeface="Arial Bold" pitchFamily="34" charset="-120"/>
              </a:rPr>
              <a:t> het programma Over Morgen?​</a:t>
            </a:r>
            <a:endParaRPr lang="en-US" sz="2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ww.vvtwerktaanmorgen.nl/aan-de-slag/duurzame-inzetbaarheid"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s://www.vvtwerktaanmorgen.nl/leren-inspiratie/academische-werkplaatsen" TargetMode="External"/><Relationship Id="rId3" Type="http://schemas.openxmlformats.org/officeDocument/2006/relationships/hyperlink" Target="https://www.vvtwerktaanmorgen.nl/aan-de-slag/duurzame-inzetbaarheid" TargetMode="External"/><Relationship Id="rId7" Type="http://schemas.openxmlformats.org/officeDocument/2006/relationships/hyperlink" Target="https://hoedan.nl/" TargetMode="External"/><Relationship Id="rId12"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hyperlink" Target="https://www.vvtwerktaanmorgen.nl/overzicht-themas" TargetMode="External"/><Relationship Id="rId5" Type="http://schemas.openxmlformats.org/officeDocument/2006/relationships/hyperlink" Target="https://www.vvtwerktaanmorgen.nl/in-gesprek/theatervoorstelling"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www.vvtwerktaanmorgen.nl/leren-inspiratie/workshops" TargetMode="External"/><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www.vvtwerktaanmorgen.nl/aan-de-slag/duurzame-inzetbaarhei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Huidige interventies ​</a:t>
            </a:r>
            <a:endParaRPr lang="en-US" sz="2000" dirty="0"/>
          </a:p>
        </p:txBody>
      </p:sp>
      <p:sp>
        <p:nvSpPr>
          <p:cNvPr id="3" name="Text 1"/>
          <p:cNvSpPr>
            <a:spLocks noGrp="1"/>
          </p:cNvSpPr>
          <p:nvPr>
            <p:ph type="body" idx="103" hasCustomPrompt="1"/>
          </p:nvPr>
        </p:nvSpPr>
        <p:spPr>
          <a:xfrm>
            <a:off x="182880" y="1097280"/>
            <a:ext cx="6858000" cy="3657600"/>
          </a:xfrm>
          <a:prstGeom prst="rect">
            <a:avLst/>
          </a:prstGeom>
          <a:noFill/>
          <a:ln/>
        </p:spPr>
        <p:txBody>
          <a:bodyPr wrap="square" rtlCol="0"/>
          <a:lstStyle/>
          <a:p>
            <a:pPr marL="0" indent="0">
              <a:buNone/>
            </a:pPr>
            <a:r>
              <a:rPr lang="en-US" sz="1300" b="1" dirty="0">
                <a:solidFill>
                  <a:srgbClr val="3C277B"/>
                </a:solidFill>
                <a:latin typeface="Arial" pitchFamily="34" charset="0"/>
                <a:ea typeface="Arial" pitchFamily="34" charset="-122"/>
                <a:cs typeface="Arial" pitchFamily="34" charset="-120"/>
              </a:rPr>
              <a:t>De volgende interventies worden momenteel ingezet:</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
</a:t>
            </a:r>
            <a:endParaRPr lang="en-US" sz="1300" dirty="0"/>
          </a:p>
          <a:p>
            <a:pPr marL="0" indent="0">
              <a:buNone/>
            </a:pPr>
            <a:r>
              <a:rPr lang="en-US" sz="1300" b="1" dirty="0">
                <a:solidFill>
                  <a:srgbClr val="3C277B"/>
                </a:solidFill>
                <a:latin typeface="Arial" pitchFamily="34" charset="0"/>
                <a:ea typeface="Arial" pitchFamily="34" charset="-122"/>
                <a:cs typeface="Arial" pitchFamily="34" charset="-120"/>
              </a:rPr>
              <a:t>We willen de volgende HRM-instrumenten introduceren/versterken: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Samenvatting: wat vinden we belangrijk​</a:t>
            </a:r>
            <a:endParaRPr lang="en-US" sz="2000" dirty="0"/>
          </a:p>
        </p:txBody>
      </p:sp>
      <p:sp>
        <p:nvSpPr>
          <p:cNvPr id="3" name="Text 1"/>
          <p:cNvSpPr>
            <a:spLocks noGrp="1"/>
          </p:cNvSpPr>
          <p:nvPr>
            <p:ph type="body" idx="103" hasCustomPrompt="1"/>
          </p:nvPr>
        </p:nvSpPr>
        <p:spPr>
          <a:xfrm>
            <a:off x="182880" y="1097280"/>
            <a:ext cx="4572000" cy="3657600"/>
          </a:xfrm>
          <a:prstGeom prst="rect">
            <a:avLst/>
          </a:prstGeom>
          <a:noFill/>
          <a:ln/>
        </p:spPr>
        <p:txBody>
          <a:bodyPr wrap="square" rtlCol="0"/>
          <a:lstStyle/>
          <a:p>
            <a:pPr marL="0" indent="0">
              <a:buNone/>
            </a:pPr>
            <a:r>
              <a:rPr lang="en-US" sz="1300" b="1" dirty="0" err="1">
                <a:solidFill>
                  <a:srgbClr val="3C277B"/>
                </a:solidFill>
                <a:latin typeface="Arial" pitchFamily="34" charset="0"/>
                <a:ea typeface="Arial" pitchFamily="34" charset="-122"/>
                <a:cs typeface="Arial" pitchFamily="34" charset="-120"/>
              </a:rPr>
              <a:t>Zelfmanagement</a:t>
            </a:r>
            <a:r>
              <a:rPr lang="en-US" sz="1300" b="1" dirty="0">
                <a:solidFill>
                  <a:srgbClr val="3C277B"/>
                </a:solidFill>
                <a:latin typeface="Arial" pitchFamily="34" charset="0"/>
                <a:ea typeface="Arial" pitchFamily="34" charset="-122"/>
                <a:cs typeface="Arial" pitchFamily="34" charset="-120"/>
              </a:rPr>
              <a:t>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Interventies op zelfmanagement versterken de medewerker om zelf regie te pakken; werkplezier, persoonlijke ontwikkeling, persoonlijk leiderschap, sport en bewegen, financieel advies bij schulden, overgangsklachten, balans werk/prive (kinderen, mantelzorgtaken etc.)
</a:t>
            </a:r>
            <a:endParaRPr lang="en-US" sz="1300" dirty="0"/>
          </a:p>
          <a:p>
            <a:pPr marL="0" indent="0">
              <a:buNone/>
            </a:pPr>
            <a:r>
              <a:rPr lang="en-US" sz="1300" b="1" dirty="0">
                <a:solidFill>
                  <a:srgbClr val="3C277B"/>
                </a:solidFill>
                <a:latin typeface="Arial" pitchFamily="34" charset="0"/>
                <a:ea typeface="Arial" pitchFamily="34" charset="-122"/>
                <a:cs typeface="Arial" pitchFamily="34" charset="-120"/>
              </a:rPr>
              <a:t>Ontwerp van </a:t>
            </a:r>
            <a:r>
              <a:rPr lang="en-US" sz="1300" b="1" dirty="0" err="1">
                <a:solidFill>
                  <a:srgbClr val="3C277B"/>
                </a:solidFill>
                <a:latin typeface="Arial" pitchFamily="34" charset="0"/>
                <a:ea typeface="Arial" pitchFamily="34" charset="-122"/>
                <a:cs typeface="Arial" pitchFamily="34" charset="-120"/>
              </a:rPr>
              <a:t>werk</a:t>
            </a:r>
            <a:r>
              <a:rPr lang="en-US" sz="1300" b="1" dirty="0">
                <a:solidFill>
                  <a:srgbClr val="3C277B"/>
                </a:solidFill>
                <a:latin typeface="Arial" pitchFamily="34" charset="0"/>
                <a:ea typeface="Arial" pitchFamily="34" charset="-122"/>
                <a:cs typeface="Arial" pitchFamily="34" charset="-120"/>
              </a:rPr>
              <a:t>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Interventies op ontwerp van werk zijn gericht op randvoorwaarden in de werkomgeving om het werk goed te kunnen blijven doen; werkdruk, fysieke en mentale werkbelasting, teamontwikkeling, ondersteuning door de leidinggevende, bijscholing, een flexibel takenpakket, aanvullend of ipv functies werken met rollen.</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Samenvatting: wat vinden we belangrijk​</a:t>
            </a:r>
            <a:endParaRPr lang="en-US" sz="2000" dirty="0"/>
          </a:p>
        </p:txBody>
      </p:sp>
      <p:sp>
        <p:nvSpPr>
          <p:cNvPr id="3" name="Text 1"/>
          <p:cNvSpPr>
            <a:spLocks noGrp="1"/>
          </p:cNvSpPr>
          <p:nvPr>
            <p:ph type="body" idx="103" hasCustomPrompt="1"/>
          </p:nvPr>
        </p:nvSpPr>
        <p:spPr>
          <a:xfrm>
            <a:off x="182880" y="1097280"/>
            <a:ext cx="4572000" cy="3657600"/>
          </a:xfrm>
          <a:prstGeom prst="rect">
            <a:avLst/>
          </a:prstGeom>
          <a:noFill/>
          <a:ln/>
        </p:spPr>
        <p:txBody>
          <a:bodyPr wrap="square" rtlCol="0"/>
          <a:lstStyle/>
          <a:p>
            <a:pPr marL="0" indent="0">
              <a:buNone/>
            </a:pPr>
            <a:r>
              <a:rPr lang="en-US" sz="1300" b="1" dirty="0" err="1">
                <a:solidFill>
                  <a:srgbClr val="3C277B"/>
                </a:solidFill>
                <a:latin typeface="Arial" pitchFamily="34" charset="0"/>
                <a:ea typeface="Arial" pitchFamily="34" charset="-122"/>
                <a:cs typeface="Arial" pitchFamily="34" charset="-120"/>
              </a:rPr>
              <a:t>Leiderschapsstijl</a:t>
            </a:r>
            <a:r>
              <a:rPr lang="en-US" sz="1300" b="1" dirty="0">
                <a:solidFill>
                  <a:srgbClr val="3C277B"/>
                </a:solidFill>
                <a:latin typeface="Arial" pitchFamily="34" charset="0"/>
                <a:ea typeface="Arial" pitchFamily="34" charset="-122"/>
                <a:cs typeface="Arial" pitchFamily="34" charset="-120"/>
              </a:rPr>
              <a:t>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Interventies op leiderschap zijn gericht op de relatie tussen de leidinggevende en de medewerkers/team en of de rol van de leidinggevende in de organisatie.
</a:t>
            </a:r>
            <a:endParaRPr lang="en-US" sz="1300" dirty="0"/>
          </a:p>
          <a:p>
            <a:pPr marL="0" indent="0">
              <a:buNone/>
            </a:pPr>
            <a:r>
              <a:rPr lang="en-US" sz="1300" b="1" dirty="0">
                <a:solidFill>
                  <a:srgbClr val="3C277B"/>
                </a:solidFill>
                <a:latin typeface="Arial" pitchFamily="34" charset="0"/>
                <a:ea typeface="Arial" pitchFamily="34" charset="-122"/>
                <a:cs typeface="Arial" pitchFamily="34" charset="-120"/>
              </a:rPr>
              <a:t>Integraliteit HR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Interventies op integraliteit HR borgen duurzame inzetbaarheid of bevorderen de integraliteit van het (HR) instrumentarium. Denk aan beleidsontwikkeling, het uitvoeren van een scan, een plan van aanpak maken of HR begeleiden bij het analyseren en adviseren op het gebied van duurzame inzetbaarheid instrumenten in de organisatie.</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Keuzehulp in het interventieaanbod​</a:t>
            </a:r>
            <a:endParaRPr lang="en-US" sz="2000" dirty="0"/>
          </a:p>
        </p:txBody>
      </p:sp>
      <p:sp>
        <p:nvSpPr>
          <p:cNvPr id="3" name="Text 1"/>
          <p:cNvSpPr>
            <a:spLocks noGrp="1"/>
          </p:cNvSpPr>
          <p:nvPr>
            <p:ph type="body" idx="103" hasCustomPrompt="1"/>
          </p:nvPr>
        </p:nvSpPr>
        <p:spPr>
          <a:xfrm>
            <a:off x="182880" y="1097280"/>
            <a:ext cx="6858000" cy="3657600"/>
          </a:xfrm>
          <a:prstGeom prst="rect">
            <a:avLst/>
          </a:prstGeom>
          <a:noFill/>
          <a:ln/>
        </p:spPr>
        <p:txBody>
          <a:bodyPr wrap="square" rtlCol="0"/>
          <a:lstStyle/>
          <a:p>
            <a:pPr marL="0" indent="0">
              <a:buNone/>
            </a:pPr>
            <a:r>
              <a:rPr lang="en-US" sz="1300" dirty="0">
                <a:solidFill>
                  <a:srgbClr val="3C277B"/>
                </a:solidFill>
                <a:latin typeface="Arial" pitchFamily="34" charset="0"/>
                <a:ea typeface="Arial" pitchFamily="34" charset="-122"/>
                <a:cs typeface="Arial" pitchFamily="34" charset="-120"/>
              </a:rPr>
              <a:t>Is er een voucher toegekend? Dan kun je met de uitkomst van de scan de best passende interventie vinden op </a:t>
            </a:r>
            <a:r>
              <a:rPr lang="en-US" sz="1300" b="1" u="sng" dirty="0">
                <a:solidFill>
                  <a:srgbClr val="3C277B"/>
                </a:solidFill>
                <a:latin typeface="Arial" pitchFamily="34" charset="0"/>
                <a:ea typeface="Arial" pitchFamily="34" charset="-122"/>
                <a:cs typeface="Arial" pitchFamily="34" charset="-120"/>
                <a:hlinkClick r:id="rId3" tooltip="Website Over Morgen">
                  <a:extLst>
                    <a:ext uri="{A12FA001-AC4F-418D-AE19-62706E023703}">
                      <ahyp:hlinkClr xmlns:ahyp="http://schemas.microsoft.com/office/drawing/2018/hyperlinkcolor" val="tx"/>
                    </a:ext>
                  </a:extLst>
                </a:hlinkClick>
              </a:rPr>
              <a:t>onze website</a:t>
            </a:r>
            <a:r>
              <a:rPr lang="en-US" sz="1300" dirty="0">
                <a:solidFill>
                  <a:srgbClr val="3C277B"/>
                </a:solidFill>
                <a:latin typeface="Arial" pitchFamily="34" charset="0"/>
                <a:ea typeface="Arial" pitchFamily="34" charset="-122"/>
                <a:cs typeface="Arial" pitchFamily="34" charset="-120"/>
              </a:rPr>
              <a:t>.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Gebruik bij het zoeken onderstaande filters:
</a:t>
            </a:r>
            <a:endParaRPr lang="en-US" sz="1300" dirty="0"/>
          </a:p>
        </p:txBody>
      </p:sp>
      <p:sp>
        <p:nvSpPr>
          <p:cNvPr id="4" name="Text 2"/>
          <p:cNvSpPr/>
          <p:nvPr/>
        </p:nvSpPr>
        <p:spPr>
          <a:xfrm>
            <a:off x="182880" y="2377440"/>
            <a:ext cx="2743200" cy="0"/>
          </a:xfrm>
          <a:prstGeom prst="rect">
            <a:avLst/>
          </a:prstGeom>
          <a:noFill/>
          <a:ln/>
        </p:spPr>
        <p:txBody>
          <a:bodyPr wrap="square" rtlCol="0" anchor="ctr"/>
          <a:lstStyle/>
          <a:p>
            <a:pPr marL="0" indent="0">
              <a:buNone/>
            </a:pPr>
            <a:r>
              <a:rPr lang="en-US" sz="1300" b="1" dirty="0">
                <a:solidFill>
                  <a:srgbClr val="3C277B"/>
                </a:solidFill>
                <a:latin typeface="Arial" pitchFamily="34" charset="0"/>
                <a:ea typeface="Arial" pitchFamily="34" charset="-122"/>
                <a:cs typeface="Arial" pitchFamily="34" charset="-120"/>
              </a:rPr>
              <a:t>Persoon-Werk Fitmodel</a:t>
            </a:r>
            <a:endParaRPr lang="en-US" sz="1300" dirty="0"/>
          </a:p>
        </p:txBody>
      </p:sp>
      <p:sp>
        <p:nvSpPr>
          <p:cNvPr id="5" name="Text 3"/>
          <p:cNvSpPr/>
          <p:nvPr/>
        </p:nvSpPr>
        <p:spPr>
          <a:xfrm>
            <a:off x="182880" y="2514600"/>
            <a:ext cx="2743200" cy="0"/>
          </a:xfrm>
          <a:prstGeom prst="rect">
            <a:avLst/>
          </a:prstGeom>
          <a:noFill/>
          <a:ln/>
        </p:spPr>
        <p:txBody>
          <a:bodyPr wrap="square" rtlCol="0" anchor="t"/>
          <a:lstStyle/>
          <a:p>
            <a:pPr marL="0" indent="0">
              <a:buNone/>
            </a:pPr>
            <a:r>
              <a:rPr lang="en-US" sz="1300" dirty="0">
                <a:solidFill>
                  <a:srgbClr val="3C277B"/>
                </a:solidFill>
                <a:latin typeface="Arial" pitchFamily="34" charset="0"/>
                <a:ea typeface="Arial" pitchFamily="34" charset="-122"/>
                <a:cs typeface="Arial" pitchFamily="34" charset="-120"/>
              </a:rPr>
              <a:t>Zelfmanagement</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Ontwerp van werk</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Leiderschapsstijl</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HRM-instrumenten</a:t>
            </a:r>
            <a:endParaRPr lang="en-US" sz="1300" dirty="0"/>
          </a:p>
        </p:txBody>
      </p:sp>
      <p:sp>
        <p:nvSpPr>
          <p:cNvPr id="6" name="Text 4"/>
          <p:cNvSpPr/>
          <p:nvPr/>
        </p:nvSpPr>
        <p:spPr>
          <a:xfrm>
            <a:off x="3200400" y="2377440"/>
            <a:ext cx="2743200" cy="0"/>
          </a:xfrm>
          <a:prstGeom prst="rect">
            <a:avLst/>
          </a:prstGeom>
          <a:noFill/>
          <a:ln/>
        </p:spPr>
        <p:txBody>
          <a:bodyPr wrap="square" rtlCol="0" anchor="ctr"/>
          <a:lstStyle/>
          <a:p>
            <a:pPr marL="0" indent="0">
              <a:buNone/>
            </a:pPr>
            <a:r>
              <a:rPr lang="en-US" sz="1300" b="1" dirty="0">
                <a:solidFill>
                  <a:srgbClr val="3C277B"/>
                </a:solidFill>
                <a:latin typeface="Arial" pitchFamily="34" charset="0"/>
                <a:ea typeface="Arial" pitchFamily="34" charset="-122"/>
                <a:cs typeface="Arial" pitchFamily="34" charset="-120"/>
              </a:rPr>
              <a:t>Deelnemers​</a:t>
            </a:r>
            <a:endParaRPr lang="en-US" sz="1300" dirty="0"/>
          </a:p>
        </p:txBody>
      </p:sp>
      <p:sp>
        <p:nvSpPr>
          <p:cNvPr id="7" name="Text 5"/>
          <p:cNvSpPr/>
          <p:nvPr/>
        </p:nvSpPr>
        <p:spPr>
          <a:xfrm>
            <a:off x="3200400" y="2514600"/>
            <a:ext cx="2743200" cy="0"/>
          </a:xfrm>
          <a:prstGeom prst="rect">
            <a:avLst/>
          </a:prstGeom>
          <a:noFill/>
          <a:ln/>
        </p:spPr>
        <p:txBody>
          <a:bodyPr wrap="square" rtlCol="0" anchor="t"/>
          <a:lstStyle/>
          <a:p>
            <a:pPr marL="0" indent="0">
              <a:buNone/>
            </a:pPr>
            <a:r>
              <a:rPr lang="en-US" sz="1300" dirty="0">
                <a:solidFill>
                  <a:srgbClr val="3C277B"/>
                </a:solidFill>
                <a:latin typeface="Arial" pitchFamily="34" charset="0"/>
                <a:ea typeface="Arial" pitchFamily="34" charset="-122"/>
                <a:cs typeface="Arial" pitchFamily="34" charset="-120"/>
              </a:rPr>
              <a:t>Medewerkers (individueel)
</a:t>
            </a:r>
            <a:r>
              <a:rPr lang="en-US" sz="1300" dirty="0" err="1">
                <a:solidFill>
                  <a:srgbClr val="3C277B"/>
                </a:solidFill>
                <a:latin typeface="Arial" pitchFamily="34" charset="0"/>
                <a:ea typeface="Arial" pitchFamily="34" charset="-122"/>
                <a:cs typeface="Arial" pitchFamily="34" charset="-120"/>
              </a:rPr>
              <a:t>Leidinggevenden</a:t>
            </a:r>
            <a:endParaRPr lang="en-US" sz="1300" dirty="0">
              <a:solidFill>
                <a:srgbClr val="3C277B"/>
              </a:solidFill>
              <a:latin typeface="Arial" pitchFamily="34" charset="0"/>
              <a:ea typeface="Arial" pitchFamily="34" charset="-122"/>
              <a:cs typeface="Arial" pitchFamily="34" charset="-120"/>
            </a:endParaRPr>
          </a:p>
          <a:p>
            <a:pPr marL="0" indent="0">
              <a:buNone/>
            </a:pPr>
            <a:r>
              <a:rPr lang="en-US" sz="1300" dirty="0">
                <a:solidFill>
                  <a:srgbClr val="3C277B"/>
                </a:solidFill>
                <a:latin typeface="Arial" pitchFamily="34" charset="0"/>
                <a:ea typeface="Arial" pitchFamily="34" charset="-122"/>
                <a:cs typeface="Arial" pitchFamily="34" charset="-120"/>
              </a:rPr>
              <a:t>Team</a:t>
            </a:r>
          </a:p>
          <a:p>
            <a:pPr marL="0" indent="0">
              <a:buNone/>
            </a:pPr>
            <a:r>
              <a:rPr lang="en-US" sz="1300" dirty="0" err="1">
                <a:solidFill>
                  <a:srgbClr val="3C277B"/>
                </a:solidFill>
                <a:latin typeface="Arial" pitchFamily="34" charset="0"/>
                <a:ea typeface="Arial" pitchFamily="34" charset="-122"/>
                <a:cs typeface="Arial" pitchFamily="34" charset="-120"/>
              </a:rPr>
              <a:t>Staf</a:t>
            </a:r>
            <a:r>
              <a:rPr lang="en-US" sz="1300" dirty="0">
                <a:solidFill>
                  <a:srgbClr val="3C277B"/>
                </a:solidFill>
                <a:latin typeface="Arial" pitchFamily="34" charset="0"/>
                <a:ea typeface="Arial" pitchFamily="34" charset="-122"/>
                <a:cs typeface="Arial" pitchFamily="34" charset="-120"/>
              </a:rPr>
              <a:t> / </a:t>
            </a:r>
            <a:r>
              <a:rPr lang="en-US" sz="1300" dirty="0" err="1">
                <a:solidFill>
                  <a:srgbClr val="3C277B"/>
                </a:solidFill>
                <a:latin typeface="Arial" pitchFamily="34" charset="0"/>
                <a:ea typeface="Arial" pitchFamily="34" charset="-122"/>
                <a:cs typeface="Arial" pitchFamily="34" charset="-120"/>
              </a:rPr>
              <a:t>ondersteuning</a:t>
            </a:r>
            <a:endParaRPr lang="en-US" sz="1300" dirty="0">
              <a:solidFill>
                <a:srgbClr val="3C277B"/>
              </a:solidFill>
              <a:latin typeface="Arial" pitchFamily="34" charset="0"/>
              <a:ea typeface="Arial" pitchFamily="34" charset="-122"/>
              <a:cs typeface="Arial" pitchFamily="34" charset="-120"/>
            </a:endParaRPr>
          </a:p>
          <a:p>
            <a:pPr marL="0" indent="0">
              <a:buNone/>
            </a:pPr>
            <a:r>
              <a:rPr lang="en-US" sz="1300" dirty="0" err="1">
                <a:solidFill>
                  <a:srgbClr val="3C277B"/>
                </a:solidFill>
                <a:latin typeface="Arial" pitchFamily="34" charset="0"/>
                <a:ea typeface="Arial" pitchFamily="34" charset="-122"/>
                <a:cs typeface="Arial" pitchFamily="34" charset="-120"/>
              </a:rPr>
              <a:t>Medezeggenschap</a:t>
            </a:r>
            <a:r>
              <a:rPr lang="en-US" sz="1300" dirty="0">
                <a:solidFill>
                  <a:srgbClr val="3C277B"/>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182880"/>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De mogelijkheden van het programma Over Morgen​​</a:t>
            </a:r>
            <a:endParaRPr lang="en-US" sz="2000" dirty="0"/>
          </a:p>
        </p:txBody>
      </p:sp>
      <p:sp>
        <p:nvSpPr>
          <p:cNvPr id="3" name="Text 1"/>
          <p:cNvSpPr/>
          <p:nvPr/>
        </p:nvSpPr>
        <p:spPr>
          <a:xfrm>
            <a:off x="182880" y="429768"/>
            <a:ext cx="7315200" cy="457200"/>
          </a:xfrm>
          <a:prstGeom prst="rect">
            <a:avLst/>
          </a:prstGeom>
          <a:noFill/>
          <a:ln/>
        </p:spPr>
        <p:txBody>
          <a:bodyPr wrap="square" rtlCol="0" anchor="ctr"/>
          <a:lstStyle/>
          <a:p>
            <a:pPr marL="0" indent="0">
              <a:buNone/>
            </a:pPr>
            <a:r>
              <a:rPr lang="en-US" sz="1100" dirty="0">
                <a:solidFill>
                  <a:srgbClr val="3C277B"/>
                </a:solidFill>
                <a:latin typeface="Arial" pitchFamily="34" charset="0"/>
                <a:ea typeface="Arial" pitchFamily="34" charset="-122"/>
                <a:cs typeface="Arial" pitchFamily="34" charset="-120"/>
              </a:rPr>
              <a:t>Als de diavoorstelling aan staat, klik je via de afbeeldingen naar de website met meer informatie.</a:t>
            </a:r>
            <a:endParaRPr lang="en-US" sz="1100" dirty="0"/>
          </a:p>
        </p:txBody>
      </p:sp>
      <p:pic>
        <p:nvPicPr>
          <p:cNvPr id="4" name="Image 0" descr="https://www.vvtwerktaanmorgen.nl/dist/nieuw/assets/images/di-ppt/seventeen-1.png">
            <a:hlinkClick r:id="rId3" tooltip="duurzame inzetbaarheid"/>
          </p:cNvPr>
          <p:cNvPicPr>
            <a:picLocks noChangeAspect="1"/>
          </p:cNvPicPr>
          <p:nvPr/>
        </p:nvPicPr>
        <p:blipFill>
          <a:blip r:embed="rId4"/>
          <a:stretch>
            <a:fillRect/>
          </a:stretch>
        </p:blipFill>
        <p:spPr>
          <a:xfrm>
            <a:off x="274320" y="1024128"/>
            <a:ext cx="2788920" cy="1828800"/>
          </a:xfrm>
          <a:prstGeom prst="rect">
            <a:avLst/>
          </a:prstGeom>
        </p:spPr>
      </p:pic>
      <p:pic>
        <p:nvPicPr>
          <p:cNvPr id="5" name="Image 1" descr="https://www.vvtwerktaanmorgen.nl/dist/nieuw/assets/images/di-ppt/seventeen-2.png">
            <a:hlinkClick r:id="rId5" tooltip="theatervoorstelling"/>
          </p:cNvPr>
          <p:cNvPicPr>
            <a:picLocks noChangeAspect="1"/>
          </p:cNvPicPr>
          <p:nvPr/>
        </p:nvPicPr>
        <p:blipFill>
          <a:blip r:embed="rId6"/>
          <a:stretch>
            <a:fillRect/>
          </a:stretch>
        </p:blipFill>
        <p:spPr>
          <a:xfrm>
            <a:off x="3273552" y="1024128"/>
            <a:ext cx="2788920" cy="1828800"/>
          </a:xfrm>
          <a:prstGeom prst="rect">
            <a:avLst/>
          </a:prstGeom>
        </p:spPr>
      </p:pic>
      <p:pic>
        <p:nvPicPr>
          <p:cNvPr id="6" name="Image 2" descr="https://www.vvtwerktaanmorgen.nl/dist/nieuw/assets/images/di-ppt/seventeen-3.png">
            <a:hlinkClick r:id="rId7" tooltip="Hoe dan?"/>
          </p:cNvPr>
          <p:cNvPicPr>
            <a:picLocks noChangeAspect="1"/>
          </p:cNvPicPr>
          <p:nvPr/>
        </p:nvPicPr>
        <p:blipFill>
          <a:blip r:embed="rId8"/>
          <a:stretch>
            <a:fillRect/>
          </a:stretch>
        </p:blipFill>
        <p:spPr>
          <a:xfrm>
            <a:off x="6263640" y="1024128"/>
            <a:ext cx="2788920" cy="1828800"/>
          </a:xfrm>
          <a:prstGeom prst="rect">
            <a:avLst/>
          </a:prstGeom>
        </p:spPr>
      </p:pic>
      <p:pic>
        <p:nvPicPr>
          <p:cNvPr id="7" name="Image 3" descr="https://www.vvtwerktaanmorgen.nl/dist/nieuw/assets/images/di-ppt/seventeen-4.png">
            <a:hlinkClick r:id="rId9" tooltip="workshopagenda"/>
          </p:cNvPr>
          <p:cNvPicPr>
            <a:picLocks noChangeAspect="1"/>
          </p:cNvPicPr>
          <p:nvPr/>
        </p:nvPicPr>
        <p:blipFill>
          <a:blip r:embed="rId10"/>
          <a:stretch>
            <a:fillRect/>
          </a:stretch>
        </p:blipFill>
        <p:spPr>
          <a:xfrm>
            <a:off x="274320" y="3017520"/>
            <a:ext cx="2788920" cy="1828800"/>
          </a:xfrm>
          <a:prstGeom prst="rect">
            <a:avLst/>
          </a:prstGeom>
        </p:spPr>
      </p:pic>
      <p:pic>
        <p:nvPicPr>
          <p:cNvPr id="8" name="Image 4" descr="https://www.vvtwerktaanmorgen.nl/dist/nieuw/assets/images/di-ppt/seventeen-5.png">
            <a:hlinkClick r:id="rId11" tooltip="ervaringen delen met andere organisaties"/>
          </p:cNvPr>
          <p:cNvPicPr>
            <a:picLocks noChangeAspect="1"/>
          </p:cNvPicPr>
          <p:nvPr/>
        </p:nvPicPr>
        <p:blipFill>
          <a:blip r:embed="rId12"/>
          <a:stretch>
            <a:fillRect/>
          </a:stretch>
        </p:blipFill>
        <p:spPr>
          <a:xfrm>
            <a:off x="3273552" y="3017520"/>
            <a:ext cx="2788920" cy="1828800"/>
          </a:xfrm>
          <a:prstGeom prst="rect">
            <a:avLst/>
          </a:prstGeom>
        </p:spPr>
      </p:pic>
      <p:pic>
        <p:nvPicPr>
          <p:cNvPr id="9" name="Image 5" descr="https://www.vvtwerktaanmorgen.nl/dist/nieuw/assets/images/di-ppt/seventeen-6.png">
            <a:hlinkClick r:id="rId13" tooltip="E-learning leerwerkplaats"/>
          </p:cNvPr>
          <p:cNvPicPr>
            <a:picLocks noChangeAspect="1"/>
          </p:cNvPicPr>
          <p:nvPr/>
        </p:nvPicPr>
        <p:blipFill>
          <a:blip r:embed="rId14"/>
          <a:stretch>
            <a:fillRect/>
          </a:stretch>
        </p:blipFill>
        <p:spPr>
          <a:xfrm>
            <a:off x="6263640" y="3017520"/>
            <a:ext cx="2788920" cy="1828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Duurzame inzetbaarheid​</a:t>
            </a:r>
            <a:endParaRPr lang="en-US" sz="2000" dirty="0"/>
          </a:p>
        </p:txBody>
      </p:sp>
      <p:sp>
        <p:nvSpPr>
          <p:cNvPr id="3" name="Text 1"/>
          <p:cNvSpPr>
            <a:spLocks noGrp="1"/>
          </p:cNvSpPr>
          <p:nvPr>
            <p:ph type="body" idx="103" hasCustomPrompt="1"/>
          </p:nvPr>
        </p:nvSpPr>
        <p:spPr>
          <a:xfrm>
            <a:off x="182880" y="1097280"/>
            <a:ext cx="4389120" cy="3657600"/>
          </a:xfrm>
          <a:prstGeom prst="rect">
            <a:avLst/>
          </a:prstGeom>
          <a:noFill/>
          <a:ln/>
        </p:spPr>
        <p:txBody>
          <a:bodyPr wrap="square" rtlCol="0"/>
          <a:lstStyle/>
          <a:p>
            <a:pPr marL="0" indent="0">
              <a:buNone/>
            </a:pPr>
            <a:r>
              <a:rPr lang="en-US" sz="1300" dirty="0">
                <a:solidFill>
                  <a:srgbClr val="3C277B"/>
                </a:solidFill>
                <a:latin typeface="Arial" pitchFamily="34" charset="0"/>
                <a:ea typeface="Arial" pitchFamily="34" charset="-122"/>
                <a:cs typeface="Arial" pitchFamily="34" charset="-120"/>
              </a:rPr>
              <a:t>Gezonde medewerkers, die fit en met plezier hun werk kunnen doen. Ook in de toekomst. Dat willen we natuurlijk allemaal.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Duurzame inzetbaarheid van zorgmedewerkers is een gedeelde verantwoordelijkheid van de medewerker en werkgever en vraagt om een gezamenlijke, integrale aanpak.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Met de </a:t>
            </a:r>
            <a:r>
              <a:rPr lang="en-US" sz="1300" b="1" u="sng" dirty="0">
                <a:solidFill>
                  <a:srgbClr val="3C277B"/>
                </a:solidFill>
                <a:latin typeface="Arial" pitchFamily="34" charset="0"/>
                <a:ea typeface="Arial" pitchFamily="34" charset="-122"/>
                <a:cs typeface="Arial" pitchFamily="34" charset="-120"/>
                <a:hlinkClick r:id="rId3" tooltip="Regeling Duurzame Inzetbaarheid">
                  <a:extLst>
                    <a:ext uri="{A12FA001-AC4F-418D-AE19-62706E023703}">
                      <ahyp:hlinkClr xmlns:ahyp="http://schemas.microsoft.com/office/drawing/2018/hyperlinkcolor" val="tx"/>
                    </a:ext>
                  </a:extLst>
                </a:hlinkClick>
              </a:rPr>
              <a:t>Regeling Duurzame Inzetbaarheid </a:t>
            </a:r>
            <a:r>
              <a:rPr lang="en-US" sz="1300" dirty="0">
                <a:solidFill>
                  <a:srgbClr val="3C277B"/>
                </a:solidFill>
                <a:latin typeface="Arial" pitchFamily="34" charset="0"/>
                <a:ea typeface="Arial" pitchFamily="34" charset="-122"/>
                <a:cs typeface="Arial" pitchFamily="34" charset="-120"/>
              </a:rPr>
              <a:t>kunnen zorgorganisaties in de VVT een voucher aanvragen om kosteloos interventies* in te zetten voor de duurzame inzetbaarheid van hun medewerkers.
</a:t>
            </a:r>
            <a:endParaRPr lang="en-US" sz="1300" dirty="0"/>
          </a:p>
          <a:p>
            <a:pPr marL="0" indent="0">
              <a:buNone/>
            </a:pPr>
            <a:r>
              <a:rPr lang="en-US" sz="1000" dirty="0">
                <a:solidFill>
                  <a:srgbClr val="3C277B"/>
                </a:solidFill>
                <a:latin typeface="Arial" pitchFamily="34" charset="0"/>
                <a:ea typeface="Arial" pitchFamily="34" charset="-122"/>
                <a:cs typeface="Arial" pitchFamily="34" charset="-120"/>
              </a:rPr>
              <a:t>* Een interventie is een theoretisch en praktisch weldoordachte, systematische aanpak voor preventie, ondersteuning en hulp gericht op duurzame inzetbaarheid van medewerkers</a:t>
            </a:r>
            <a:endParaRPr lang="en-US" sz="1300" dirty="0"/>
          </a:p>
        </p:txBody>
      </p:sp>
      <p:pic>
        <p:nvPicPr>
          <p:cNvPr id="4" name="Image 0" descr="https://www.vvtwerktaanmorgen.nl/dist/nieuw/assets/images/di-ppt/four.png"/>
          <p:cNvPicPr>
            <a:picLocks noChangeAspect="1"/>
          </p:cNvPicPr>
          <p:nvPr/>
        </p:nvPicPr>
        <p:blipFill>
          <a:blip r:embed="rId4"/>
          <a:stretch>
            <a:fillRect/>
          </a:stretch>
        </p:blipFill>
        <p:spPr>
          <a:xfrm>
            <a:off x="5486400" y="914400"/>
            <a:ext cx="3666744" cy="40599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Duurzame inzetbaarheid</a:t>
            </a:r>
            <a:endParaRPr lang="en-US" sz="2000" dirty="0"/>
          </a:p>
        </p:txBody>
      </p:sp>
      <p:sp>
        <p:nvSpPr>
          <p:cNvPr id="3" name="Text 1"/>
          <p:cNvSpPr>
            <a:spLocks noGrp="1"/>
          </p:cNvSpPr>
          <p:nvPr>
            <p:ph type="body" idx="103" hasCustomPrompt="1"/>
          </p:nvPr>
        </p:nvSpPr>
        <p:spPr>
          <a:xfrm>
            <a:off x="182880" y="1097280"/>
            <a:ext cx="5029200" cy="3657600"/>
          </a:xfrm>
          <a:prstGeom prst="rect">
            <a:avLst/>
          </a:prstGeom>
          <a:noFill/>
          <a:ln/>
        </p:spPr>
        <p:txBody>
          <a:bodyPr wrap="square" rtlCol="0"/>
          <a:lstStyle/>
          <a:p>
            <a:pPr marL="0" indent="0">
              <a:buNone/>
            </a:pPr>
            <a:r>
              <a:rPr lang="en-US" sz="1300" dirty="0">
                <a:solidFill>
                  <a:srgbClr val="3C277B"/>
                </a:solidFill>
                <a:latin typeface="Arial" pitchFamily="34" charset="0"/>
                <a:ea typeface="Arial" pitchFamily="34" charset="-122"/>
                <a:cs typeface="Arial" pitchFamily="34" charset="-120"/>
              </a:rPr>
              <a:t>De Regeling Duurzame Inzetbaarheid is gebaseerd op het Persoon-Werk Fitmodel*.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Volgens het Persoon-Werk Fitmodel vraagt duurzame inzetbaarheid om een goede 'fit' van de zorgmedewerker met het huidige en toekomstige werk. 
</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Dit wordt gerealiseerd door ondersteuning van zelfmanagement, door invloed te geven op ontwerp van je werk, een ondersteunende leiderschapsstijl en de inzet van personeelsinstrumenten en integraal HRM-beleid. </a:t>
            </a:r>
            <a:endParaRPr lang="en-US" sz="1300" dirty="0"/>
          </a:p>
        </p:txBody>
      </p:sp>
      <p:sp>
        <p:nvSpPr>
          <p:cNvPr id="4" name="Text 2"/>
          <p:cNvSpPr/>
          <p:nvPr/>
        </p:nvSpPr>
        <p:spPr>
          <a:xfrm>
            <a:off x="182880" y="4297680"/>
            <a:ext cx="2752344" cy="914400"/>
          </a:xfrm>
          <a:prstGeom prst="rect">
            <a:avLst/>
          </a:prstGeom>
          <a:noFill/>
          <a:ln/>
        </p:spPr>
        <p:txBody>
          <a:bodyPr wrap="square" rtlCol="0" anchor="ctr"/>
          <a:lstStyle/>
          <a:p>
            <a:pPr marL="0" indent="0">
              <a:buNone/>
            </a:pPr>
            <a:r>
              <a:rPr lang="en-US" sz="1000" dirty="0">
                <a:solidFill>
                  <a:srgbClr val="3C277B"/>
                </a:solidFill>
                <a:latin typeface="Arial" pitchFamily="34" charset="0"/>
                <a:ea typeface="Arial" pitchFamily="34" charset="-122"/>
                <a:cs typeface="Arial" pitchFamily="34" charset="-120"/>
              </a:rPr>
              <a:t>* De Lange &amp; Van der Heijden, 2022 </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Persoon-Werk Fitmodel</a:t>
            </a:r>
            <a:endParaRPr lang="en-US" sz="2000" dirty="0"/>
          </a:p>
        </p:txBody>
      </p:sp>
      <p:sp>
        <p:nvSpPr>
          <p:cNvPr id="3" name="Text 1"/>
          <p:cNvSpPr>
            <a:spLocks noGrp="1"/>
          </p:cNvSpPr>
          <p:nvPr>
            <p:ph type="body" idx="103" hasCustomPrompt="1"/>
          </p:nvPr>
        </p:nvSpPr>
        <p:spPr>
          <a:xfrm>
            <a:off x="182880" y="1097280"/>
            <a:ext cx="4572000" cy="3657600"/>
          </a:xfrm>
          <a:prstGeom prst="rect">
            <a:avLst/>
          </a:prstGeom>
          <a:noFill/>
          <a:ln/>
        </p:spPr>
        <p:txBody>
          <a:bodyPr wrap="square" rtlCol="0"/>
          <a:lstStyle/>
          <a:p>
            <a:pPr marL="0" indent="0">
              <a:buNone/>
            </a:pPr>
            <a:r>
              <a:rPr lang="en-US" sz="1300" b="1" dirty="0">
                <a:solidFill>
                  <a:srgbClr val="3C277B"/>
                </a:solidFill>
                <a:latin typeface="Arial" pitchFamily="34" charset="0"/>
                <a:ea typeface="Arial" pitchFamily="34" charset="-122"/>
                <a:cs typeface="Arial" pitchFamily="34" charset="-120"/>
              </a:rPr>
              <a:t>Zelfmanagement</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In welke mate ervaart de medewerker eigen regie bij het vormgeven van het werk? Wie zichzelf blijft uitdagen, doelen stelt en hulpbronnen inzet zoals steun van collega’s, houdt een betere fit met de werkomgeving. Daarbij horen zelfreflectie, veerkracht, het vermogen om belemmeringen weg te nemen en om het positieve van het werk te zien.
</a:t>
            </a:r>
            <a:endParaRPr lang="en-US" sz="1300" dirty="0"/>
          </a:p>
          <a:p>
            <a:pPr marL="0" indent="0">
              <a:buNone/>
            </a:pPr>
            <a:r>
              <a:rPr lang="en-US" sz="1300" b="1" dirty="0">
                <a:solidFill>
                  <a:srgbClr val="3C277B"/>
                </a:solidFill>
                <a:latin typeface="Arial" pitchFamily="34" charset="0"/>
                <a:ea typeface="Arial" pitchFamily="34" charset="-122"/>
                <a:cs typeface="Arial" pitchFamily="34" charset="-120"/>
              </a:rPr>
              <a:t>Ontwerp van werk</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Dit gaat over het goed kunnen uitvoeren van werktaken. Is de werkdruk te hoog? Is er sprake van fysieke, mentale en mogelijk emotionele belasting? Is het werk goed vorm te geven met hulp van collega’s en leidinggevenden? Of met regelruimte en bijscholing op het werk?</a:t>
            </a:r>
            <a:endParaRPr lang="en-US" sz="1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Persoon-Werk Fitmodel</a:t>
            </a:r>
            <a:endParaRPr lang="en-US" sz="2000" dirty="0"/>
          </a:p>
        </p:txBody>
      </p:sp>
      <p:sp>
        <p:nvSpPr>
          <p:cNvPr id="3" name="Text 1"/>
          <p:cNvSpPr>
            <a:spLocks noGrp="1"/>
          </p:cNvSpPr>
          <p:nvPr>
            <p:ph type="body" idx="103" hasCustomPrompt="1"/>
          </p:nvPr>
        </p:nvSpPr>
        <p:spPr>
          <a:xfrm>
            <a:off x="182880" y="1097280"/>
            <a:ext cx="4572000" cy="3657600"/>
          </a:xfrm>
          <a:prstGeom prst="rect">
            <a:avLst/>
          </a:prstGeom>
          <a:noFill/>
          <a:ln/>
        </p:spPr>
        <p:txBody>
          <a:bodyPr wrap="square" rtlCol="0"/>
          <a:lstStyle/>
          <a:p>
            <a:pPr marL="0" indent="0">
              <a:buNone/>
            </a:pPr>
            <a:r>
              <a:rPr lang="en-US" sz="1300" b="1" dirty="0">
                <a:solidFill>
                  <a:srgbClr val="3C277B"/>
                </a:solidFill>
                <a:latin typeface="Arial" pitchFamily="34" charset="0"/>
                <a:ea typeface="Arial" pitchFamily="34" charset="-122"/>
                <a:cs typeface="Arial" pitchFamily="34" charset="-120"/>
              </a:rPr>
              <a:t>Leiderschapsstijl</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Medewerkers ervaren een betere fit met de werkomgeving als de relatie met de leidinggevende en werkgever positief is. Dit kan bijvoorbeeld gaan over een coachende stijl van leidinggeven.
</a:t>
            </a:r>
            <a:endParaRPr lang="en-US" sz="1300" dirty="0"/>
          </a:p>
          <a:p>
            <a:pPr marL="0" indent="0">
              <a:buNone/>
            </a:pPr>
            <a:r>
              <a:rPr lang="en-US" sz="1300" b="1" dirty="0">
                <a:solidFill>
                  <a:srgbClr val="3C277B"/>
                </a:solidFill>
                <a:latin typeface="Arial" pitchFamily="34" charset="0"/>
                <a:ea typeface="Arial" pitchFamily="34" charset="-122"/>
                <a:cs typeface="Arial" pitchFamily="34" charset="-120"/>
              </a:rPr>
              <a:t>HRM-instrumenten</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Dit betreft beleid en uitvoering van instrumenten. De ​integraliteit van beleid en uitvoering is belangrijk voor het ​succes van interventies. HRM-instrumenten gaat over:</a:t>
            </a:r>
            <a:endParaRPr lang="en-US" sz="1300" dirty="0"/>
          </a:p>
          <a:p>
            <a:pPr marL="342900" indent="-342900">
              <a:buSzPct val="100000"/>
              <a:buChar char="•"/>
            </a:pPr>
            <a:r>
              <a:rPr lang="en-US" sz="1300" dirty="0">
                <a:solidFill>
                  <a:srgbClr val="3C277B"/>
                </a:solidFill>
                <a:latin typeface="Arial" pitchFamily="34" charset="0"/>
                <a:ea typeface="Arial" pitchFamily="34" charset="-122"/>
                <a:cs typeface="Arial" pitchFamily="34" charset="-120"/>
              </a:rPr>
              <a:t>promotie of loopbaanplanning (ontwikkelinstrumenten)</a:t>
            </a:r>
            <a:endParaRPr lang="en-US" sz="1300" dirty="0"/>
          </a:p>
          <a:p>
            <a:pPr marL="342900" indent="-342900">
              <a:buSzPct val="100000"/>
              <a:buChar char="•"/>
            </a:pPr>
            <a:r>
              <a:rPr lang="en-US" sz="1300" dirty="0">
                <a:solidFill>
                  <a:srgbClr val="3C277B"/>
                </a:solidFill>
                <a:latin typeface="Arial" pitchFamily="34" charset="0"/>
                <a:ea typeface="Arial" pitchFamily="34" charset="-122"/>
                <a:cs typeface="Arial" pitchFamily="34" charset="-120"/>
              </a:rPr>
              <a:t>ergonomische aanpassingen of flexibele werktijden (behoudinstrumenten)</a:t>
            </a:r>
            <a:endParaRPr lang="en-US" sz="1300" dirty="0"/>
          </a:p>
          <a:p>
            <a:pPr marL="342900" indent="-342900">
              <a:buSzPct val="100000"/>
              <a:buChar char="•"/>
            </a:pPr>
            <a:r>
              <a:rPr lang="en-US" sz="1300" dirty="0">
                <a:solidFill>
                  <a:srgbClr val="3C277B"/>
                </a:solidFill>
                <a:latin typeface="Arial" pitchFamily="34" charset="0"/>
                <a:ea typeface="Arial" pitchFamily="34" charset="-122"/>
                <a:cs typeface="Arial" pitchFamily="34" charset="-120"/>
              </a:rPr>
              <a:t>taakverlichting of taakverrijking (benutinstrumenten)</a:t>
            </a:r>
            <a:endParaRPr lang="en-US" sz="1300" dirty="0"/>
          </a:p>
          <a:p>
            <a:pPr marL="342900" indent="-342900">
              <a:buSzPct val="100000"/>
              <a:buChar char="•"/>
            </a:pPr>
            <a:r>
              <a:rPr lang="en-US" sz="1300" dirty="0">
                <a:solidFill>
                  <a:srgbClr val="3C277B"/>
                </a:solidFill>
                <a:latin typeface="Arial" pitchFamily="34" charset="0"/>
                <a:ea typeface="Arial" pitchFamily="34" charset="-122"/>
                <a:cs typeface="Arial" pitchFamily="34" charset="-120"/>
              </a:rPr>
              <a:t>vervroegd pensioen of vrijstelling van overwerk (ontzie-instrumenten)</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109728"/>
            <a:ext cx="54864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Instrumenten voor het bevorderen van duurzame inzetbaarheid</a:t>
            </a:r>
            <a:endParaRPr lang="en-US" sz="2000" dirty="0"/>
          </a:p>
        </p:txBody>
      </p:sp>
      <p:sp>
        <p:nvSpPr>
          <p:cNvPr id="3" name="Text 1"/>
          <p:cNvSpPr>
            <a:spLocks noGrp="1"/>
          </p:cNvSpPr>
          <p:nvPr>
            <p:ph type="body" idx="103" hasCustomPrompt="1"/>
          </p:nvPr>
        </p:nvSpPr>
        <p:spPr>
          <a:xfrm>
            <a:off x="182880" y="1097280"/>
            <a:ext cx="6858000" cy="3657600"/>
          </a:xfrm>
          <a:prstGeom prst="rect">
            <a:avLst/>
          </a:prstGeom>
          <a:noFill/>
          <a:ln/>
        </p:spPr>
        <p:txBody>
          <a:bodyPr wrap="square" rtlCol="0"/>
          <a:lstStyle/>
          <a:p>
            <a:pPr marL="0" indent="0">
              <a:buNone/>
            </a:pPr>
            <a:r>
              <a:rPr lang="en-US" sz="1300" dirty="0">
                <a:solidFill>
                  <a:srgbClr val="3C277B"/>
                </a:solidFill>
                <a:latin typeface="Arial" pitchFamily="34" charset="0"/>
                <a:ea typeface="Arial" pitchFamily="34" charset="-122"/>
                <a:cs typeface="Arial" pitchFamily="34" charset="-120"/>
              </a:rPr>
              <a:t>Er zijn verschillende HRM-instrumenten voor het bevorderen van de duurzame inzetbaarheid. Ze dragen bijvoorbeeld bij aan:
</a:t>
            </a:r>
            <a:endParaRPr lang="en-US" sz="1300" dirty="0"/>
          </a:p>
          <a:p>
            <a:pPr marL="342900" indent="-342900">
              <a:buSzPct val="100000"/>
              <a:buChar char="•"/>
            </a:pPr>
            <a:r>
              <a:rPr lang="en-US" sz="1300" dirty="0">
                <a:solidFill>
                  <a:srgbClr val="3C277B"/>
                </a:solidFill>
                <a:latin typeface="Arial" pitchFamily="34" charset="0"/>
                <a:ea typeface="Arial" pitchFamily="34" charset="-122"/>
                <a:cs typeface="Arial" pitchFamily="34" charset="-120"/>
              </a:rPr>
              <a:t>Het terugkeren op het oude niveau, herstellen, ontzie-instrumenten</a:t>
            </a:r>
            <a:endParaRPr lang="en-US" sz="1300" dirty="0"/>
          </a:p>
          <a:p>
            <a:pPr marL="342900" indent="-342900">
              <a:buSzPct val="100000"/>
              <a:buChar char="•"/>
            </a:pPr>
            <a:r>
              <a:rPr lang="en-US" sz="1300" dirty="0">
                <a:solidFill>
                  <a:srgbClr val="3C277B"/>
                </a:solidFill>
                <a:latin typeface="Arial" pitchFamily="34" charset="0"/>
                <a:ea typeface="Arial" pitchFamily="34" charset="-122"/>
                <a:cs typeface="Arial" pitchFamily="34" charset="-120"/>
              </a:rPr>
              <a:t>Het functioneren gelijk houden, behoudinstrumenten</a:t>
            </a:r>
            <a:endParaRPr lang="en-US" sz="1300" dirty="0"/>
          </a:p>
          <a:p>
            <a:pPr marL="342900" indent="-342900">
              <a:buSzPct val="100000"/>
              <a:buChar char="•"/>
            </a:pPr>
            <a:r>
              <a:rPr lang="en-US" sz="1300" dirty="0">
                <a:solidFill>
                  <a:srgbClr val="3C277B"/>
                </a:solidFill>
                <a:latin typeface="Arial" pitchFamily="34" charset="0"/>
                <a:ea typeface="Arial" pitchFamily="34" charset="-122"/>
                <a:cs typeface="Arial" pitchFamily="34" charset="-120"/>
              </a:rPr>
              <a:t>Inzetbaarheid verhogen of versterken, ontwikkel- en benut-instrumenten</a:t>
            </a:r>
            <a:endParaRPr lang="en-US" sz="1300" dirty="0"/>
          </a:p>
          <a:p>
            <a:pPr marL="0" indent="0">
              <a:buNone/>
            </a:pP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Door de interventies op duurzame inzetbaarheid te combineren met deze HRM-instrumenten wordt de kans op succes en borging van resultaat vergroot.</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HRM-instrumenten​​</a:t>
            </a:r>
            <a:endParaRPr lang="en-US" sz="2000" dirty="0"/>
          </a:p>
        </p:txBody>
      </p:sp>
      <p:sp>
        <p:nvSpPr>
          <p:cNvPr id="3" name="Text 1"/>
          <p:cNvSpPr/>
          <p:nvPr/>
        </p:nvSpPr>
        <p:spPr>
          <a:xfrm>
            <a:off x="182880" y="1188720"/>
            <a:ext cx="6858000" cy="0"/>
          </a:xfrm>
          <a:prstGeom prst="rect">
            <a:avLst/>
          </a:prstGeom>
          <a:noFill/>
          <a:ln/>
        </p:spPr>
        <p:txBody>
          <a:bodyPr wrap="square" rtlCol="0" anchor="ctr"/>
          <a:lstStyle/>
          <a:p>
            <a:pPr marL="0" indent="0">
              <a:buNone/>
            </a:pPr>
            <a:r>
              <a:rPr lang="en-US" sz="1300" b="1" dirty="0">
                <a:solidFill>
                  <a:srgbClr val="3C277B"/>
                </a:solidFill>
                <a:latin typeface="Arial" pitchFamily="34" charset="0"/>
                <a:ea typeface="Arial" pitchFamily="34" charset="-122"/>
                <a:cs typeface="Arial" pitchFamily="34" charset="-120"/>
              </a:rPr>
              <a:t>ONTWIKKEL</a:t>
            </a:r>
            <a:endParaRPr lang="en-US" sz="1300" dirty="0"/>
          </a:p>
        </p:txBody>
      </p:sp>
      <p:sp>
        <p:nvSpPr>
          <p:cNvPr id="4" name="Text 2"/>
          <p:cNvSpPr/>
          <p:nvPr/>
        </p:nvSpPr>
        <p:spPr>
          <a:xfrm>
            <a:off x="1197864" y="1188720"/>
            <a:ext cx="6858000" cy="0"/>
          </a:xfrm>
          <a:prstGeom prst="rect">
            <a:avLst/>
          </a:prstGeom>
          <a:noFill/>
          <a:ln/>
        </p:spPr>
        <p:txBody>
          <a:bodyPr wrap="square" rtlCol="0" anchor="ctr"/>
          <a:lstStyle/>
          <a:p>
            <a:pPr marL="0" indent="0">
              <a:buNone/>
            </a:pPr>
            <a:r>
              <a:rPr lang="en-US" sz="1300" dirty="0">
                <a:solidFill>
                  <a:srgbClr val="3C277B"/>
                </a:solidFill>
                <a:latin typeface="Arial" pitchFamily="34" charset="0"/>
                <a:ea typeface="Arial" pitchFamily="34" charset="-122"/>
                <a:cs typeface="Arial" pitchFamily="34" charset="-120"/>
              </a:rPr>
              <a:t>-instrumenten</a:t>
            </a:r>
            <a:endParaRPr lang="en-US" sz="1300" dirty="0"/>
          </a:p>
        </p:txBody>
      </p:sp>
      <p:sp>
        <p:nvSpPr>
          <p:cNvPr id="5" name="Text 3"/>
          <p:cNvSpPr/>
          <p:nvPr/>
        </p:nvSpPr>
        <p:spPr>
          <a:xfrm>
            <a:off x="182880" y="1325880"/>
            <a:ext cx="6858000" cy="0"/>
          </a:xfrm>
          <a:prstGeom prst="rect">
            <a:avLst/>
          </a:prstGeom>
          <a:noFill/>
          <a:ln/>
        </p:spPr>
        <p:txBody>
          <a:bodyPr wrap="square" rtlCol="0" anchor="t"/>
          <a:lstStyle/>
          <a:p>
            <a:pPr marL="342900" indent="-342900">
              <a:buSzPct val="100000"/>
              <a:buChar char="•"/>
            </a:pPr>
            <a:r>
              <a:rPr lang="en-US" sz="1200" dirty="0">
                <a:solidFill>
                  <a:srgbClr val="3C277B"/>
                </a:solidFill>
                <a:latin typeface="Arial" pitchFamily="34" charset="0"/>
                <a:ea typeface="Arial" pitchFamily="34" charset="-122"/>
                <a:cs typeface="Arial" pitchFamily="34" charset="-120"/>
              </a:rPr>
              <a:t>Permanente ontwikkeling in de functie</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Carrièreplanning</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Regelmatige training of scholing​</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Promoties</a:t>
            </a:r>
            <a:endParaRPr lang="en-US" sz="1200" dirty="0"/>
          </a:p>
        </p:txBody>
      </p:sp>
      <p:sp>
        <p:nvSpPr>
          <p:cNvPr id="6" name="Text 4"/>
          <p:cNvSpPr/>
          <p:nvPr/>
        </p:nvSpPr>
        <p:spPr>
          <a:xfrm>
            <a:off x="182880" y="3218688"/>
            <a:ext cx="6858000" cy="0"/>
          </a:xfrm>
          <a:prstGeom prst="rect">
            <a:avLst/>
          </a:prstGeom>
          <a:noFill/>
          <a:ln/>
        </p:spPr>
        <p:txBody>
          <a:bodyPr wrap="square" rtlCol="0" anchor="ctr"/>
          <a:lstStyle/>
          <a:p>
            <a:pPr marL="0" indent="0">
              <a:buNone/>
            </a:pPr>
            <a:r>
              <a:rPr lang="en-US" sz="1300" b="1" dirty="0">
                <a:solidFill>
                  <a:srgbClr val="FFFFFF"/>
                </a:solidFill>
                <a:latin typeface="Arial" pitchFamily="34" charset="0"/>
                <a:ea typeface="Arial" pitchFamily="34" charset="-122"/>
                <a:cs typeface="Arial" pitchFamily="34" charset="-120"/>
              </a:rPr>
              <a:t>BENUT</a:t>
            </a:r>
            <a:endParaRPr lang="en-US" sz="1300" dirty="0"/>
          </a:p>
        </p:txBody>
      </p:sp>
      <p:sp>
        <p:nvSpPr>
          <p:cNvPr id="7" name="Text 5"/>
          <p:cNvSpPr/>
          <p:nvPr/>
        </p:nvSpPr>
        <p:spPr>
          <a:xfrm>
            <a:off x="768096" y="3218688"/>
            <a:ext cx="6858000" cy="0"/>
          </a:xfrm>
          <a:prstGeom prst="rect">
            <a:avLst/>
          </a:prstGeom>
          <a:noFill/>
          <a:ln/>
        </p:spPr>
        <p:txBody>
          <a:bodyPr wrap="square" rtlCol="0" anchor="ctr"/>
          <a:lstStyle/>
          <a:p>
            <a:pPr marL="0" indent="0">
              <a:buNone/>
            </a:pPr>
            <a:r>
              <a:rPr lang="en-US" sz="1300" dirty="0">
                <a:solidFill>
                  <a:srgbClr val="FFFFFF"/>
                </a:solidFill>
                <a:latin typeface="Arial" pitchFamily="34" charset="0"/>
                <a:ea typeface="Arial" pitchFamily="34" charset="-122"/>
                <a:cs typeface="Arial" pitchFamily="34" charset="-120"/>
              </a:rPr>
              <a:t>-instrumenten</a:t>
            </a:r>
            <a:endParaRPr lang="en-US" sz="1300" dirty="0"/>
          </a:p>
        </p:txBody>
      </p:sp>
      <p:sp>
        <p:nvSpPr>
          <p:cNvPr id="8" name="Text 6"/>
          <p:cNvSpPr/>
          <p:nvPr/>
        </p:nvSpPr>
        <p:spPr>
          <a:xfrm>
            <a:off x="182880" y="3355848"/>
            <a:ext cx="6858000" cy="0"/>
          </a:xfrm>
          <a:prstGeom prst="rect">
            <a:avLst/>
          </a:prstGeom>
          <a:noFill/>
          <a:ln/>
        </p:spPr>
        <p:txBody>
          <a:bodyPr wrap="square" rtlCol="0" anchor="t"/>
          <a:lstStyle/>
          <a:p>
            <a:pPr marL="342900" indent="-342900">
              <a:buSzPct val="100000"/>
              <a:buChar char="•"/>
            </a:pPr>
            <a:r>
              <a:rPr lang="en-US" sz="1200" dirty="0">
                <a:solidFill>
                  <a:srgbClr val="FFFFFF"/>
                </a:solidFill>
                <a:latin typeface="Arial" pitchFamily="34" charset="0"/>
                <a:ea typeface="Arial" pitchFamily="34" charset="-122"/>
                <a:cs typeface="Arial" pitchFamily="34" charset="-120"/>
              </a:rPr>
              <a:t>Taakverrijking</a:t>
            </a:r>
            <a:endParaRPr lang="en-US" sz="1200" dirty="0"/>
          </a:p>
          <a:p>
            <a:pPr marL="342900" indent="-342900">
              <a:buSzPct val="100000"/>
              <a:buChar char="•"/>
            </a:pPr>
            <a:r>
              <a:rPr lang="en-US" sz="1200" dirty="0">
                <a:solidFill>
                  <a:srgbClr val="FFFFFF"/>
                </a:solidFill>
                <a:latin typeface="Arial" pitchFamily="34" charset="0"/>
                <a:ea typeface="Arial" pitchFamily="34" charset="-122"/>
                <a:cs typeface="Arial" pitchFamily="34" charset="-120"/>
              </a:rPr>
              <a:t>Taakverlichting</a:t>
            </a:r>
            <a:endParaRPr lang="en-US" sz="1200" dirty="0"/>
          </a:p>
          <a:p>
            <a:pPr marL="342900" indent="-342900">
              <a:buSzPct val="100000"/>
              <a:buChar char="•"/>
            </a:pPr>
            <a:r>
              <a:rPr lang="en-US" sz="1200" dirty="0">
                <a:solidFill>
                  <a:srgbClr val="FFFFFF"/>
                </a:solidFill>
                <a:latin typeface="Arial" pitchFamily="34" charset="0"/>
                <a:ea typeface="Arial" pitchFamily="34" charset="-122"/>
                <a:cs typeface="Arial" pitchFamily="34" charset="-120"/>
              </a:rPr>
              <a:t>Tweede carrière</a:t>
            </a:r>
            <a:endParaRPr lang="en-US" sz="1200" dirty="0"/>
          </a:p>
          <a:p>
            <a:pPr marL="342900" indent="-342900">
              <a:buSzPct val="100000"/>
              <a:buChar char="•"/>
            </a:pPr>
            <a:r>
              <a:rPr lang="en-US" sz="1200" dirty="0">
                <a:solidFill>
                  <a:srgbClr val="FFFFFF"/>
                </a:solidFill>
                <a:latin typeface="Arial" pitchFamily="34" charset="0"/>
                <a:ea typeface="Arial" pitchFamily="34" charset="-122"/>
                <a:cs typeface="Arial" pitchFamily="34" charset="-120"/>
              </a:rPr>
              <a:t>Horizontale functieverandering</a:t>
            </a:r>
            <a:endParaRPr lang="en-US" sz="1200" dirty="0"/>
          </a:p>
        </p:txBody>
      </p:sp>
      <p:sp>
        <p:nvSpPr>
          <p:cNvPr id="9" name="Text 7"/>
          <p:cNvSpPr/>
          <p:nvPr/>
        </p:nvSpPr>
        <p:spPr>
          <a:xfrm>
            <a:off x="4773168" y="1188720"/>
            <a:ext cx="6858000" cy="0"/>
          </a:xfrm>
          <a:prstGeom prst="rect">
            <a:avLst/>
          </a:prstGeom>
          <a:noFill/>
          <a:ln/>
        </p:spPr>
        <p:txBody>
          <a:bodyPr wrap="square" rtlCol="0" anchor="ctr"/>
          <a:lstStyle/>
          <a:p>
            <a:pPr marL="0" indent="0">
              <a:buNone/>
            </a:pPr>
            <a:r>
              <a:rPr lang="en-US" sz="1300" b="1" dirty="0">
                <a:solidFill>
                  <a:srgbClr val="3C277B"/>
                </a:solidFill>
                <a:latin typeface="Arial" pitchFamily="34" charset="0"/>
                <a:ea typeface="Arial" pitchFamily="34" charset="-122"/>
                <a:cs typeface="Arial" pitchFamily="34" charset="-120"/>
              </a:rPr>
              <a:t>BEHOUD</a:t>
            </a:r>
            <a:endParaRPr lang="en-US" sz="1300" dirty="0"/>
          </a:p>
        </p:txBody>
      </p:sp>
      <p:sp>
        <p:nvSpPr>
          <p:cNvPr id="10" name="Text 8"/>
          <p:cNvSpPr/>
          <p:nvPr/>
        </p:nvSpPr>
        <p:spPr>
          <a:xfrm>
            <a:off x="5495544" y="1188720"/>
            <a:ext cx="6858000" cy="0"/>
          </a:xfrm>
          <a:prstGeom prst="rect">
            <a:avLst/>
          </a:prstGeom>
          <a:noFill/>
          <a:ln/>
        </p:spPr>
        <p:txBody>
          <a:bodyPr wrap="square" rtlCol="0" anchor="ctr"/>
          <a:lstStyle/>
          <a:p>
            <a:pPr marL="0" indent="0">
              <a:buNone/>
            </a:pPr>
            <a:r>
              <a:rPr lang="en-US" sz="1300" dirty="0">
                <a:solidFill>
                  <a:srgbClr val="3C277B"/>
                </a:solidFill>
                <a:latin typeface="Arial" pitchFamily="34" charset="0"/>
                <a:ea typeface="Arial" pitchFamily="34" charset="-122"/>
                <a:cs typeface="Arial" pitchFamily="34" charset="-120"/>
              </a:rPr>
              <a:t>-instrumenten</a:t>
            </a:r>
            <a:endParaRPr lang="en-US" sz="1300" dirty="0"/>
          </a:p>
        </p:txBody>
      </p:sp>
      <p:sp>
        <p:nvSpPr>
          <p:cNvPr id="11" name="Text 9"/>
          <p:cNvSpPr/>
          <p:nvPr/>
        </p:nvSpPr>
        <p:spPr>
          <a:xfrm>
            <a:off x="4937760" y="1325880"/>
            <a:ext cx="6858000" cy="0"/>
          </a:xfrm>
          <a:prstGeom prst="rect">
            <a:avLst/>
          </a:prstGeom>
          <a:noFill/>
          <a:ln/>
        </p:spPr>
        <p:txBody>
          <a:bodyPr wrap="square" rtlCol="0" anchor="t"/>
          <a:lstStyle/>
          <a:p>
            <a:pPr marL="342900" indent="-342900">
              <a:buSzPct val="100000"/>
              <a:buChar char="•"/>
            </a:pPr>
            <a:r>
              <a:rPr lang="en-US" sz="1200" dirty="0">
                <a:solidFill>
                  <a:srgbClr val="3C277B"/>
                </a:solidFill>
                <a:latin typeface="Arial" pitchFamily="34" charset="0"/>
                <a:ea typeface="Arial" pitchFamily="34" charset="-122"/>
                <a:cs typeface="Arial" pitchFamily="34" charset="-120"/>
              </a:rPr>
              <a:t>Ergonomische aanpassingen werkplek</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Pay for performance</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Beoordelingsgesprekken</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Flexibele arbeidsvoorwaarden</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Functioneringsgesprek</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Flexibele werktijden</a:t>
            </a:r>
            <a:endParaRPr lang="en-US" sz="1200" dirty="0"/>
          </a:p>
        </p:txBody>
      </p:sp>
      <p:sp>
        <p:nvSpPr>
          <p:cNvPr id="12" name="Text 10"/>
          <p:cNvSpPr/>
          <p:nvPr/>
        </p:nvSpPr>
        <p:spPr>
          <a:xfrm>
            <a:off x="4754880" y="3218688"/>
            <a:ext cx="6858000" cy="0"/>
          </a:xfrm>
          <a:prstGeom prst="rect">
            <a:avLst/>
          </a:prstGeom>
          <a:noFill/>
          <a:ln/>
        </p:spPr>
        <p:txBody>
          <a:bodyPr wrap="square" rtlCol="0" anchor="ctr"/>
          <a:lstStyle/>
          <a:p>
            <a:pPr marL="0" indent="0">
              <a:buNone/>
            </a:pPr>
            <a:r>
              <a:rPr lang="en-US" sz="1300" b="1" dirty="0">
                <a:solidFill>
                  <a:srgbClr val="3C277B"/>
                </a:solidFill>
                <a:latin typeface="Arial" pitchFamily="34" charset="0"/>
                <a:ea typeface="Arial" pitchFamily="34" charset="-122"/>
                <a:cs typeface="Arial" pitchFamily="34" charset="-120"/>
              </a:rPr>
              <a:t>ONTZIE</a:t>
            </a:r>
            <a:endParaRPr lang="en-US" sz="1300" dirty="0"/>
          </a:p>
        </p:txBody>
      </p:sp>
      <p:sp>
        <p:nvSpPr>
          <p:cNvPr id="13" name="Text 11"/>
          <p:cNvSpPr/>
          <p:nvPr/>
        </p:nvSpPr>
        <p:spPr>
          <a:xfrm>
            <a:off x="5385816" y="3218688"/>
            <a:ext cx="6858000" cy="0"/>
          </a:xfrm>
          <a:prstGeom prst="rect">
            <a:avLst/>
          </a:prstGeom>
          <a:noFill/>
          <a:ln/>
        </p:spPr>
        <p:txBody>
          <a:bodyPr wrap="square" rtlCol="0" anchor="ctr"/>
          <a:lstStyle/>
          <a:p>
            <a:pPr marL="0" indent="0">
              <a:buNone/>
            </a:pPr>
            <a:r>
              <a:rPr lang="en-US" sz="1300" dirty="0">
                <a:solidFill>
                  <a:srgbClr val="3C277B"/>
                </a:solidFill>
                <a:latin typeface="Arial" pitchFamily="34" charset="0"/>
                <a:ea typeface="Arial" pitchFamily="34" charset="-122"/>
                <a:cs typeface="Arial" pitchFamily="34" charset="-120"/>
              </a:rPr>
              <a:t>-instrumenten</a:t>
            </a:r>
            <a:endParaRPr lang="en-US" sz="1300" dirty="0"/>
          </a:p>
        </p:txBody>
      </p:sp>
      <p:sp>
        <p:nvSpPr>
          <p:cNvPr id="14" name="Text 12"/>
          <p:cNvSpPr/>
          <p:nvPr/>
        </p:nvSpPr>
        <p:spPr>
          <a:xfrm>
            <a:off x="4937760" y="3355848"/>
            <a:ext cx="6858000" cy="0"/>
          </a:xfrm>
          <a:prstGeom prst="rect">
            <a:avLst/>
          </a:prstGeom>
          <a:noFill/>
          <a:ln/>
        </p:spPr>
        <p:txBody>
          <a:bodyPr wrap="square" rtlCol="0" anchor="t"/>
          <a:lstStyle/>
          <a:p>
            <a:pPr marL="342900" indent="-342900">
              <a:buSzPct val="100000"/>
              <a:buChar char="•"/>
            </a:pPr>
            <a:r>
              <a:rPr lang="en-US" sz="1200" dirty="0">
                <a:solidFill>
                  <a:srgbClr val="3C277B"/>
                </a:solidFill>
                <a:latin typeface="Arial" pitchFamily="34" charset="0"/>
                <a:ea typeface="Arial" pitchFamily="34" charset="-122"/>
                <a:cs typeface="Arial" pitchFamily="34" charset="-120"/>
              </a:rPr>
              <a:t>Prepensioen, vervroegd pensioen</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Extra verlof, demotie</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Vrijstelling van overwerk</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Parttime werken</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Loopbaanonderbreking</a:t>
            </a:r>
            <a:endParaRPr lang="en-US" sz="1200" dirty="0"/>
          </a:p>
          <a:p>
            <a:pPr marL="342900" indent="-342900">
              <a:buSzPct val="100000"/>
              <a:buChar char="•"/>
            </a:pPr>
            <a:r>
              <a:rPr lang="en-US" sz="1200" dirty="0">
                <a:solidFill>
                  <a:srgbClr val="3C277B"/>
                </a:solidFill>
                <a:latin typeface="Arial" pitchFamily="34" charset="0"/>
                <a:ea typeface="Arial" pitchFamily="34" charset="-122"/>
                <a:cs typeface="Arial" pitchFamily="34" charset="-120"/>
              </a:rPr>
              <a:t>Verminderde werkbelasting</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40080" y="1828800"/>
            <a:ext cx="7315200" cy="457200"/>
          </a:xfrm>
          <a:prstGeom prst="rect">
            <a:avLst/>
          </a:prstGeom>
          <a:noFill/>
          <a:ln/>
        </p:spPr>
        <p:txBody>
          <a:bodyPr wrap="square" rtlCol="0" anchor="ctr"/>
          <a:lstStyle/>
          <a:p>
            <a:pPr marL="0" indent="0">
              <a:buNone/>
            </a:pPr>
            <a:r>
              <a:rPr lang="en-US" sz="2200" b="1" dirty="0">
                <a:solidFill>
                  <a:srgbClr val="3C277B"/>
                </a:solidFill>
                <a:latin typeface="Arial Bold" pitchFamily="34" charset="0"/>
                <a:ea typeface="Arial Bold" pitchFamily="34" charset="-122"/>
                <a:cs typeface="Arial Bold" pitchFamily="34" charset="-120"/>
              </a:rPr>
              <a:t>Samenvatting van de ingevulde vragenlijst</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1"/>
          <p:cNvSpPr>
            <a:spLocks noGrp="1"/>
          </p:cNvSpPr>
          <p:nvPr>
            <p:ph type="body" idx="102" hasCustomPrompt="1"/>
          </p:nvPr>
        </p:nvSpPr>
        <p:spPr>
          <a:xfrm>
            <a:off x="182880" y="256032"/>
            <a:ext cx="7315200" cy="457200"/>
          </a:xfrm>
          <a:prstGeom prst="rect">
            <a:avLst/>
          </a:prstGeom>
          <a:noFill/>
          <a:ln/>
        </p:spPr>
        <p:txBody>
          <a:bodyPr wrap="square" rtlCol="0"/>
          <a:lstStyle/>
          <a:p>
            <a:pPr marL="0" indent="0">
              <a:buNone/>
            </a:pPr>
            <a:r>
              <a:rPr lang="en-US" sz="2000" b="1" dirty="0">
                <a:solidFill>
                  <a:srgbClr val="3C277B"/>
                </a:solidFill>
                <a:latin typeface="Arial Bold" pitchFamily="34" charset="0"/>
                <a:ea typeface="Arial Bold" pitchFamily="34" charset="-122"/>
                <a:cs typeface="Arial Bold" pitchFamily="34" charset="-120"/>
              </a:rPr>
              <a:t>Betrokkenheid en aanpak​</a:t>
            </a:r>
            <a:endParaRPr lang="en-US" sz="2000" dirty="0"/>
          </a:p>
        </p:txBody>
      </p:sp>
      <p:sp>
        <p:nvSpPr>
          <p:cNvPr id="3" name="Text 1"/>
          <p:cNvSpPr>
            <a:spLocks noGrp="1"/>
          </p:cNvSpPr>
          <p:nvPr>
            <p:ph type="body" idx="103" hasCustomPrompt="1"/>
          </p:nvPr>
        </p:nvSpPr>
        <p:spPr>
          <a:xfrm>
            <a:off x="182880" y="1097280"/>
            <a:ext cx="6858000" cy="3657600"/>
          </a:xfrm>
          <a:prstGeom prst="rect">
            <a:avLst/>
          </a:prstGeom>
          <a:noFill/>
          <a:ln/>
        </p:spPr>
        <p:txBody>
          <a:bodyPr wrap="square" rtlCol="0"/>
          <a:lstStyle/>
          <a:p>
            <a:pPr marL="0" indent="0">
              <a:buNone/>
            </a:pPr>
            <a:r>
              <a:rPr lang="en-US" sz="1300" dirty="0">
                <a:solidFill>
                  <a:srgbClr val="3C277B"/>
                </a:solidFill>
                <a:latin typeface="Arial" pitchFamily="34" charset="0"/>
                <a:ea typeface="Arial" pitchFamily="34" charset="-122"/>
                <a:cs typeface="Arial" pitchFamily="34" charset="-120"/>
              </a:rPr>
              <a:t>Het beste resultaat wordt bereikt als verschillende afdelingen en sleutelhouders betrokken zijn bij de duurzame inzetbaarheid. 
</a:t>
            </a:r>
            <a:endParaRPr lang="en-US" sz="1300" dirty="0"/>
          </a:p>
          <a:p>
            <a:pPr marL="0" indent="0">
              <a:buNone/>
            </a:pPr>
            <a:r>
              <a:rPr lang="en-US" sz="1300" b="1" dirty="0">
                <a:solidFill>
                  <a:srgbClr val="3C277B"/>
                </a:solidFill>
                <a:latin typeface="Arial" pitchFamily="34" charset="0"/>
                <a:ea typeface="Arial" pitchFamily="34" charset="-122"/>
                <a:cs typeface="Arial" pitchFamily="34" charset="-120"/>
              </a:rPr>
              <a:t>Betrokkenheid duurzame inzetbaarheid</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Duurzame inzetbaarheid is op dit moment belegd </a:t>
            </a:r>
            <a:r>
              <a:rPr lang="en-US" sz="1300" dirty="0" err="1">
                <a:solidFill>
                  <a:srgbClr val="3C277B"/>
                </a:solidFill>
                <a:latin typeface="Arial" pitchFamily="34" charset="0"/>
                <a:ea typeface="Arial" pitchFamily="34" charset="-122"/>
                <a:cs typeface="Arial" pitchFamily="34" charset="-120"/>
              </a:rPr>
              <a:t>bij</a:t>
            </a:r>
            <a:r>
              <a:rPr lang="en-US" sz="1300" dirty="0">
                <a:solidFill>
                  <a:srgbClr val="3C277B"/>
                </a:solidFill>
                <a:latin typeface="Arial" pitchFamily="34" charset="0"/>
                <a:ea typeface="Arial" pitchFamily="34" charset="-122"/>
                <a:cs typeface="Arial" pitchFamily="34" charset="-120"/>
              </a:rPr>
              <a:t> </a:t>
            </a:r>
            <a:r>
              <a:rPr lang="en-US" sz="1300" b="1" dirty="0">
                <a:solidFill>
                  <a:srgbClr val="3C277B"/>
                </a:solidFill>
                <a:latin typeface="Arial" pitchFamily="34" charset="0"/>
                <a:ea typeface="Arial" pitchFamily="34" charset="-122"/>
                <a:cs typeface="Arial" pitchFamily="34" charset="-120"/>
              </a:rPr>
              <a:t>[naam </a:t>
            </a:r>
            <a:r>
              <a:rPr lang="en-US" sz="1300" b="1" dirty="0" err="1">
                <a:solidFill>
                  <a:srgbClr val="3C277B"/>
                </a:solidFill>
                <a:latin typeface="Arial" pitchFamily="34" charset="0"/>
                <a:ea typeface="Arial" pitchFamily="34" charset="-122"/>
                <a:cs typeface="Arial" pitchFamily="34" charset="-120"/>
              </a:rPr>
              <a:t>afdeling</a:t>
            </a:r>
            <a:r>
              <a:rPr lang="en-US" sz="1300" b="1" dirty="0">
                <a:solidFill>
                  <a:srgbClr val="3C277B"/>
                </a:solidFill>
                <a:latin typeface="Arial" pitchFamily="34" charset="0"/>
                <a:ea typeface="Arial" pitchFamily="34" charset="-122"/>
                <a:cs typeface="Arial" pitchFamily="34" charset="-120"/>
              </a:rPr>
              <a:t>]</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De OR is</a:t>
            </a:r>
            <a:r>
              <a:rPr lang="en-US" sz="1300" b="1" dirty="0">
                <a:solidFill>
                  <a:srgbClr val="3C277B"/>
                </a:solidFill>
                <a:latin typeface="Arial" pitchFamily="34" charset="0"/>
                <a:ea typeface="Arial" pitchFamily="34" charset="-122"/>
                <a:cs typeface="Arial" pitchFamily="34" charset="-120"/>
              </a:rPr>
              <a:t> [</a:t>
            </a:r>
            <a:r>
              <a:rPr lang="en-US" sz="1300" b="1" dirty="0" err="1">
                <a:solidFill>
                  <a:srgbClr val="3C277B"/>
                </a:solidFill>
                <a:latin typeface="Arial" pitchFamily="34" charset="0"/>
                <a:ea typeface="Arial" pitchFamily="34" charset="-122"/>
                <a:cs typeface="Arial" pitchFamily="34" charset="-120"/>
              </a:rPr>
              <a:t>wel</a:t>
            </a:r>
            <a:r>
              <a:rPr lang="en-US" sz="1300" b="1" dirty="0">
                <a:solidFill>
                  <a:srgbClr val="3C277B"/>
                </a:solidFill>
                <a:latin typeface="Arial" pitchFamily="34" charset="0"/>
                <a:ea typeface="Arial" pitchFamily="34" charset="-122"/>
                <a:cs typeface="Arial" pitchFamily="34" charset="-120"/>
              </a:rPr>
              <a:t>/</a:t>
            </a:r>
            <a:r>
              <a:rPr lang="en-US" sz="1300" b="1" dirty="0" err="1">
                <a:solidFill>
                  <a:srgbClr val="3C277B"/>
                </a:solidFill>
                <a:latin typeface="Arial" pitchFamily="34" charset="0"/>
                <a:ea typeface="Arial" pitchFamily="34" charset="-122"/>
                <a:cs typeface="Arial" pitchFamily="34" charset="-120"/>
              </a:rPr>
              <a:t>niet</a:t>
            </a:r>
            <a:r>
              <a:rPr lang="en-US" sz="1300" b="1" dirty="0">
                <a:solidFill>
                  <a:srgbClr val="3C277B"/>
                </a:solidFill>
                <a:latin typeface="Arial" pitchFamily="34" charset="0"/>
                <a:ea typeface="Arial" pitchFamily="34" charset="-122"/>
                <a:cs typeface="Arial" pitchFamily="34" charset="-120"/>
              </a:rPr>
              <a:t>] </a:t>
            </a:r>
            <a:r>
              <a:rPr lang="en-US" sz="1300" dirty="0" err="1">
                <a:solidFill>
                  <a:srgbClr val="3C277B"/>
                </a:solidFill>
                <a:latin typeface="Arial" pitchFamily="34" charset="0"/>
                <a:ea typeface="Arial" pitchFamily="34" charset="-122"/>
                <a:cs typeface="Arial" pitchFamily="34" charset="-120"/>
              </a:rPr>
              <a:t>betrokken</a:t>
            </a:r>
            <a:r>
              <a:rPr lang="en-US" sz="1300" dirty="0">
                <a:solidFill>
                  <a:srgbClr val="3C277B"/>
                </a:solidFill>
                <a:latin typeface="Arial" pitchFamily="34" charset="0"/>
                <a:ea typeface="Arial" pitchFamily="34" charset="-122"/>
                <a:cs typeface="Arial" pitchFamily="34" charset="-120"/>
              </a:rPr>
              <a:t>
</a:t>
            </a:r>
            <a:endParaRPr lang="en-US" sz="1300" dirty="0"/>
          </a:p>
          <a:p>
            <a:pPr marL="0" indent="0">
              <a:buNone/>
            </a:pPr>
            <a:r>
              <a:rPr lang="en-US" sz="1300" b="1" dirty="0">
                <a:solidFill>
                  <a:srgbClr val="3C277B"/>
                </a:solidFill>
                <a:latin typeface="Arial" pitchFamily="34" charset="0"/>
                <a:ea typeface="Arial" pitchFamily="34" charset="-122"/>
                <a:cs typeface="Arial" pitchFamily="34" charset="-120"/>
              </a:rPr>
              <a:t>Planmatige aanpak of beleid</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Er is</a:t>
            </a:r>
            <a:r>
              <a:rPr lang="en-US" b="1" dirty="0"/>
              <a:t> </a:t>
            </a:r>
            <a:r>
              <a:rPr lang="en-US" sz="1300" b="1" dirty="0">
                <a:solidFill>
                  <a:srgbClr val="3C277B"/>
                </a:solidFill>
                <a:latin typeface="Arial" pitchFamily="34" charset="0"/>
                <a:ea typeface="Arial" pitchFamily="34" charset="-122"/>
                <a:cs typeface="Arial" pitchFamily="34" charset="-120"/>
              </a:rPr>
              <a:t>[</a:t>
            </a:r>
            <a:r>
              <a:rPr lang="en-US" sz="1300" b="1" dirty="0" err="1">
                <a:solidFill>
                  <a:srgbClr val="3C277B"/>
                </a:solidFill>
                <a:latin typeface="Arial" pitchFamily="34" charset="0"/>
                <a:ea typeface="Arial" pitchFamily="34" charset="-122"/>
                <a:cs typeface="Arial" pitchFamily="34" charset="-120"/>
              </a:rPr>
              <a:t>wel</a:t>
            </a:r>
            <a:r>
              <a:rPr lang="en-US" sz="1300" b="1" dirty="0">
                <a:solidFill>
                  <a:srgbClr val="3C277B"/>
                </a:solidFill>
                <a:latin typeface="Arial" pitchFamily="34" charset="0"/>
                <a:ea typeface="Arial" pitchFamily="34" charset="-122"/>
                <a:cs typeface="Arial" pitchFamily="34" charset="-120"/>
              </a:rPr>
              <a:t>/</a:t>
            </a:r>
            <a:r>
              <a:rPr lang="en-US" sz="1300" b="1" dirty="0" err="1">
                <a:solidFill>
                  <a:srgbClr val="3C277B"/>
                </a:solidFill>
                <a:latin typeface="Arial" pitchFamily="34" charset="0"/>
                <a:ea typeface="Arial" pitchFamily="34" charset="-122"/>
                <a:cs typeface="Arial" pitchFamily="34" charset="-120"/>
              </a:rPr>
              <a:t>niet</a:t>
            </a:r>
            <a:r>
              <a:rPr lang="en-US" sz="1300" b="1" dirty="0">
                <a:solidFill>
                  <a:srgbClr val="3C277B"/>
                </a:solidFill>
                <a:latin typeface="Arial" pitchFamily="34" charset="0"/>
                <a:ea typeface="Arial" pitchFamily="34" charset="-122"/>
                <a:cs typeface="Arial" pitchFamily="34" charset="-120"/>
              </a:rPr>
              <a:t>] </a:t>
            </a:r>
            <a:r>
              <a:rPr lang="en-US" sz="1300" dirty="0" err="1">
                <a:solidFill>
                  <a:srgbClr val="3C277B"/>
                </a:solidFill>
                <a:latin typeface="Arial" pitchFamily="34" charset="0"/>
                <a:ea typeface="Arial" pitchFamily="34" charset="-122"/>
                <a:cs typeface="Arial" pitchFamily="34" charset="-120"/>
              </a:rPr>
              <a:t>een</a:t>
            </a:r>
            <a:r>
              <a:rPr lang="en-US" sz="1300" dirty="0">
                <a:solidFill>
                  <a:srgbClr val="3C277B"/>
                </a:solidFill>
                <a:latin typeface="Arial" pitchFamily="34" charset="0"/>
                <a:ea typeface="Arial" pitchFamily="34" charset="-122"/>
                <a:cs typeface="Arial" pitchFamily="34" charset="-120"/>
              </a:rPr>
              <a:t> beleid of plan van aanpak voor duurzame inzetbaarheid</a:t>
            </a:r>
            <a:endParaRPr lang="en-US" sz="1300" dirty="0"/>
          </a:p>
          <a:p>
            <a:pPr marL="0" indent="0">
              <a:buNone/>
            </a:pPr>
            <a:r>
              <a:rPr lang="en-US" sz="1300" dirty="0">
                <a:solidFill>
                  <a:srgbClr val="3C277B"/>
                </a:solidFill>
                <a:latin typeface="Arial" pitchFamily="34" charset="0"/>
                <a:ea typeface="Arial" pitchFamily="34" charset="-122"/>
                <a:cs typeface="Arial" pitchFamily="34" charset="-120"/>
              </a:rPr>
              <a:t>Op dit moment </a:t>
            </a:r>
            <a:r>
              <a:rPr lang="en-US" sz="1300" dirty="0" err="1">
                <a:solidFill>
                  <a:srgbClr val="3C277B"/>
                </a:solidFill>
                <a:latin typeface="Arial" pitchFamily="34" charset="0"/>
                <a:ea typeface="Arial" pitchFamily="34" charset="-122"/>
                <a:cs typeface="Arial" pitchFamily="34" charset="-120"/>
              </a:rPr>
              <a:t>worden</a:t>
            </a:r>
            <a:r>
              <a:rPr lang="en-US" sz="1300" b="1" dirty="0">
                <a:solidFill>
                  <a:srgbClr val="3C277B"/>
                </a:solidFill>
                <a:latin typeface="Arial" pitchFamily="34" charset="0"/>
                <a:ea typeface="Arial" pitchFamily="34" charset="-122"/>
                <a:cs typeface="Arial" pitchFamily="34" charset="-120"/>
              </a:rPr>
              <a:t> [</a:t>
            </a:r>
            <a:r>
              <a:rPr lang="en-US" sz="1300" b="1" dirty="0" err="1">
                <a:solidFill>
                  <a:srgbClr val="3C277B"/>
                </a:solidFill>
                <a:latin typeface="Arial" pitchFamily="34" charset="0"/>
                <a:ea typeface="Arial" pitchFamily="34" charset="-122"/>
                <a:cs typeface="Arial" pitchFamily="34" charset="-120"/>
              </a:rPr>
              <a:t>wel</a:t>
            </a:r>
            <a:r>
              <a:rPr lang="en-US" sz="1300" b="1" dirty="0">
                <a:solidFill>
                  <a:srgbClr val="3C277B"/>
                </a:solidFill>
                <a:latin typeface="Arial" pitchFamily="34" charset="0"/>
                <a:ea typeface="Arial" pitchFamily="34" charset="-122"/>
                <a:cs typeface="Arial" pitchFamily="34" charset="-120"/>
              </a:rPr>
              <a:t>/</a:t>
            </a:r>
            <a:r>
              <a:rPr lang="en-US" sz="1300" b="1" dirty="0" err="1">
                <a:solidFill>
                  <a:srgbClr val="3C277B"/>
                </a:solidFill>
                <a:latin typeface="Arial" pitchFamily="34" charset="0"/>
                <a:ea typeface="Arial" pitchFamily="34" charset="-122"/>
                <a:cs typeface="Arial" pitchFamily="34" charset="-120"/>
              </a:rPr>
              <a:t>niet</a:t>
            </a:r>
            <a:r>
              <a:rPr lang="en-US" sz="1300" b="1" dirty="0">
                <a:solidFill>
                  <a:srgbClr val="3C277B"/>
                </a:solidFill>
                <a:latin typeface="Arial" pitchFamily="34" charset="0"/>
                <a:ea typeface="Arial" pitchFamily="34" charset="-122"/>
                <a:cs typeface="Arial" pitchFamily="34" charset="-120"/>
              </a:rPr>
              <a:t>] </a:t>
            </a:r>
            <a:r>
              <a:rPr lang="en-US" sz="1300" dirty="0" err="1">
                <a:solidFill>
                  <a:srgbClr val="3C277B"/>
                </a:solidFill>
                <a:latin typeface="Arial" pitchFamily="34" charset="0"/>
                <a:ea typeface="Arial" pitchFamily="34" charset="-122"/>
                <a:cs typeface="Arial" pitchFamily="34" charset="-120"/>
              </a:rPr>
              <a:t>interventies</a:t>
            </a:r>
            <a:r>
              <a:rPr lang="en-US" sz="1300" dirty="0">
                <a:solidFill>
                  <a:srgbClr val="3C277B"/>
                </a:solidFill>
                <a:latin typeface="Arial" pitchFamily="34" charset="0"/>
                <a:ea typeface="Arial" pitchFamily="34" charset="-122"/>
                <a:cs typeface="Arial" pitchFamily="34" charset="-120"/>
              </a:rPr>
              <a:t> ingezet</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Bold"/>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911</Words>
  <Application>Microsoft Macintosh PowerPoint</Application>
  <PresentationFormat>Diavoorstelling (16:9)</PresentationFormat>
  <Paragraphs>113</Paragraphs>
  <Slides>15</Slides>
  <Notes>15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15</vt:i4>
      </vt:variant>
    </vt:vector>
  </HeadingPairs>
  <TitlesOfParts>
    <vt:vector size="18" baseType="lpstr">
      <vt:lpstr>Arial</vt:lpstr>
      <vt:lpstr>Arial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VVT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VVT | Duurzame inzetbaarheid</dc:title>
  <dc:subject>Duurzame inzetbaarheid</dc:subject>
  <dc:creator>VVT werkt aan morgen</dc:creator>
  <cp:lastModifiedBy>Marieke Brandsma</cp:lastModifiedBy>
  <cp:revision>3</cp:revision>
  <dcterms:created xsi:type="dcterms:W3CDTF">2024-09-25T14:44:15Z</dcterms:created>
  <dcterms:modified xsi:type="dcterms:W3CDTF">2024-09-25T14:49:14Z</dcterms:modified>
</cp:coreProperties>
</file>